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77" r:id="rId1"/>
  </p:sldMasterIdLst>
  <p:sldIdLst>
    <p:sldId id="290" r:id="rId2"/>
    <p:sldId id="307" r:id="rId3"/>
    <p:sldId id="313" r:id="rId4"/>
    <p:sldId id="314" r:id="rId5"/>
    <p:sldId id="316" r:id="rId6"/>
    <p:sldId id="317" r:id="rId7"/>
    <p:sldId id="318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61738742-899B-4F44-B31B-6663CEAB41FE}">
          <p14:sldIdLst>
            <p14:sldId id="290"/>
            <p14:sldId id="307"/>
            <p14:sldId id="313"/>
            <p14:sldId id="314"/>
            <p14:sldId id="316"/>
            <p14:sldId id="317"/>
            <p14:sldId id="31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EC20E35-A176-4012-BC5E-935CFFF8708E}" styleName="보통 스타일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80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2373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8475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7246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4287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8313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93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8974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631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2418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809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96338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9161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8/5/2025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63354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  <p:sldLayoutId id="2147483789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2"/>
          <p:cNvSpPr>
            <a:spLocks noGrp="1"/>
          </p:cNvSpPr>
          <p:nvPr>
            <p:ph type="title"/>
          </p:nvPr>
        </p:nvSpPr>
        <p:spPr>
          <a:xfrm>
            <a:off x="1599933" y="428810"/>
            <a:ext cx="8372296" cy="577061"/>
          </a:xfrm>
        </p:spPr>
        <p:txBody>
          <a:bodyPr>
            <a:normAutofit/>
          </a:bodyPr>
          <a:lstStyle/>
          <a:p>
            <a:pPr algn="l"/>
            <a:r>
              <a:rPr lang="en-US" altLang="ko-KR" sz="2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- </a:t>
            </a:r>
            <a:r>
              <a:rPr lang="ko-KR" altLang="en-US" sz="2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납품 원두커피 종류 및 단가 </a:t>
            </a:r>
            <a:r>
              <a:rPr lang="en-US" altLang="ko-KR" sz="2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(vat</a:t>
            </a:r>
            <a:r>
              <a:rPr lang="ko-KR" altLang="en-US" sz="2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포함</a:t>
            </a:r>
            <a:r>
              <a:rPr lang="en-US" altLang="ko-KR" sz="2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lang="ko-KR" altLang="en-US" sz="2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81713" y="1005871"/>
            <a:ext cx="82087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solidFill>
                  <a:srgbClr val="FFFF00"/>
                </a:solidFill>
              </a:rPr>
              <a:t>머신 임대 </a:t>
            </a:r>
            <a:r>
              <a:rPr lang="ko-KR" altLang="en-US" sz="1600" dirty="0" err="1">
                <a:solidFill>
                  <a:srgbClr val="FFFF00"/>
                </a:solidFill>
              </a:rPr>
              <a:t>수량및</a:t>
            </a:r>
            <a:r>
              <a:rPr lang="ko-KR" altLang="en-US" sz="1600" dirty="0">
                <a:solidFill>
                  <a:srgbClr val="FFFF00"/>
                </a:solidFill>
              </a:rPr>
              <a:t> 종류</a:t>
            </a:r>
            <a:r>
              <a:rPr lang="en-US" altLang="ko-KR" sz="1600" dirty="0">
                <a:solidFill>
                  <a:srgbClr val="FFFF00"/>
                </a:solidFill>
              </a:rPr>
              <a:t>, </a:t>
            </a:r>
            <a:r>
              <a:rPr lang="ko-KR" altLang="en-US" sz="1600" dirty="0">
                <a:solidFill>
                  <a:srgbClr val="FFFF00"/>
                </a:solidFill>
              </a:rPr>
              <a:t>인원수</a:t>
            </a:r>
            <a:r>
              <a:rPr lang="en-US" altLang="ko-KR" sz="1600" dirty="0">
                <a:solidFill>
                  <a:srgbClr val="FFFF00"/>
                </a:solidFill>
              </a:rPr>
              <a:t>, </a:t>
            </a:r>
            <a:r>
              <a:rPr lang="ko-KR" altLang="en-US" sz="1600" dirty="0">
                <a:solidFill>
                  <a:srgbClr val="FFFF00"/>
                </a:solidFill>
              </a:rPr>
              <a:t>관리주기에 따라 비용 상이합니다</a:t>
            </a:r>
            <a:r>
              <a:rPr lang="en-US" altLang="ko-KR" sz="1600" dirty="0">
                <a:solidFill>
                  <a:srgbClr val="FFFF00"/>
                </a:solidFill>
              </a:rPr>
              <a:t>.</a:t>
            </a:r>
            <a:br>
              <a:rPr lang="en-US" altLang="ko-KR" sz="1600" dirty="0">
                <a:solidFill>
                  <a:srgbClr val="FFFF00"/>
                </a:solidFill>
              </a:rPr>
            </a:br>
            <a:br>
              <a:rPr lang="en-US" altLang="ko-KR" sz="1600" dirty="0">
                <a:solidFill>
                  <a:srgbClr val="FFFF00"/>
                </a:solidFill>
              </a:rPr>
            </a:br>
            <a:r>
              <a:rPr lang="ko-KR" altLang="en-US" sz="1600" dirty="0">
                <a:solidFill>
                  <a:srgbClr val="FFFF00"/>
                </a:solidFill>
              </a:rPr>
              <a:t>커피 단순 배송 단가는 </a:t>
            </a:r>
            <a:r>
              <a:rPr lang="ko-KR" altLang="en-US" sz="1600" dirty="0">
                <a:solidFill>
                  <a:srgbClr val="FFFF00"/>
                </a:solidFill>
                <a:highlight>
                  <a:srgbClr val="FF0000"/>
                </a:highlight>
              </a:rPr>
              <a:t>별도의 비용 </a:t>
            </a:r>
            <a:r>
              <a:rPr lang="ko-KR" altLang="en-US" sz="1600" dirty="0" err="1">
                <a:solidFill>
                  <a:srgbClr val="FFFF00"/>
                </a:solidFill>
              </a:rPr>
              <a:t>안내드립니다</a:t>
            </a:r>
            <a:r>
              <a:rPr lang="en-US" altLang="ko-KR" sz="1600" dirty="0">
                <a:solidFill>
                  <a:srgbClr val="FFFF00"/>
                </a:solidFill>
              </a:rPr>
              <a:t>.</a:t>
            </a:r>
            <a:endParaRPr lang="ko-KR" altLang="en-US" sz="1600" dirty="0">
              <a:solidFill>
                <a:srgbClr val="FFFF00"/>
              </a:solidFill>
            </a:endParaRP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1E9438E9-D2DF-09F0-D19E-FC4BD4BFF6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4098909"/>
              </p:ext>
            </p:extLst>
          </p:nvPr>
        </p:nvGraphicFramePr>
        <p:xfrm>
          <a:off x="879746" y="1901954"/>
          <a:ext cx="10432508" cy="4635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9235">
                  <a:extLst>
                    <a:ext uri="{9D8B030D-6E8A-4147-A177-3AD203B41FA5}">
                      <a16:colId xmlns:a16="http://schemas.microsoft.com/office/drawing/2014/main" val="3050250382"/>
                    </a:ext>
                  </a:extLst>
                </a:gridCol>
                <a:gridCol w="2394893">
                  <a:extLst>
                    <a:ext uri="{9D8B030D-6E8A-4147-A177-3AD203B41FA5}">
                      <a16:colId xmlns:a16="http://schemas.microsoft.com/office/drawing/2014/main" val="2296117992"/>
                    </a:ext>
                  </a:extLst>
                </a:gridCol>
                <a:gridCol w="1432659">
                  <a:extLst>
                    <a:ext uri="{9D8B030D-6E8A-4147-A177-3AD203B41FA5}">
                      <a16:colId xmlns:a16="http://schemas.microsoft.com/office/drawing/2014/main" val="3024234408"/>
                    </a:ext>
                  </a:extLst>
                </a:gridCol>
                <a:gridCol w="1432659">
                  <a:extLst>
                    <a:ext uri="{9D8B030D-6E8A-4147-A177-3AD203B41FA5}">
                      <a16:colId xmlns:a16="http://schemas.microsoft.com/office/drawing/2014/main" val="3756203708"/>
                    </a:ext>
                  </a:extLst>
                </a:gridCol>
                <a:gridCol w="2459115">
                  <a:extLst>
                    <a:ext uri="{9D8B030D-6E8A-4147-A177-3AD203B41FA5}">
                      <a16:colId xmlns:a16="http://schemas.microsoft.com/office/drawing/2014/main" val="3497733649"/>
                    </a:ext>
                  </a:extLst>
                </a:gridCol>
                <a:gridCol w="1663947">
                  <a:extLst>
                    <a:ext uri="{9D8B030D-6E8A-4147-A177-3AD203B41FA5}">
                      <a16:colId xmlns:a16="http://schemas.microsoft.com/office/drawing/2014/main" val="4138769178"/>
                    </a:ext>
                  </a:extLst>
                </a:gridCol>
              </a:tblGrid>
              <a:tr h="52445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>
                          <a:latin typeface="+mn-ea"/>
                          <a:ea typeface="+mn-ea"/>
                        </a:rPr>
                        <a:t>구 분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>
                          <a:latin typeface="+mn-ea"/>
                          <a:ea typeface="+mn-ea"/>
                        </a:rPr>
                        <a:t>종 류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>
                          <a:latin typeface="+mn-ea"/>
                          <a:ea typeface="+mn-ea"/>
                        </a:rPr>
                        <a:t>1kg(2</a:t>
                      </a:r>
                      <a:r>
                        <a:rPr lang="ko-KR" altLang="en-US" sz="1600" dirty="0">
                          <a:latin typeface="+mn-ea"/>
                          <a:ea typeface="+mn-ea"/>
                        </a:rPr>
                        <a:t>봉지</a:t>
                      </a:r>
                      <a:r>
                        <a:rPr lang="en-US" altLang="ko-KR" sz="1600" dirty="0">
                          <a:latin typeface="+mn-ea"/>
                          <a:ea typeface="+mn-ea"/>
                        </a:rPr>
                        <a:t>) </a:t>
                      </a:r>
                      <a:endParaRPr lang="ko-KR" altLang="en-US" sz="1600" dirty="0">
                        <a:latin typeface="+mn-ea"/>
                        <a:ea typeface="+mn-ea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>
                          <a:latin typeface="+mn-ea"/>
                          <a:ea typeface="+mn-ea"/>
                        </a:rPr>
                        <a:t>500g(1</a:t>
                      </a:r>
                      <a:r>
                        <a:rPr lang="ko-KR" altLang="en-US" sz="1600" dirty="0">
                          <a:latin typeface="+mn-ea"/>
                          <a:ea typeface="+mn-ea"/>
                        </a:rPr>
                        <a:t>봉지</a:t>
                      </a:r>
                      <a:r>
                        <a:rPr lang="en-US" altLang="ko-KR" sz="16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600" dirty="0">
                        <a:latin typeface="+mn-ea"/>
                        <a:ea typeface="+mn-ea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>
                          <a:latin typeface="+mn-ea"/>
                          <a:ea typeface="+mn-ea"/>
                        </a:rPr>
                        <a:t>구 성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>
                          <a:latin typeface="+mn-ea"/>
                          <a:ea typeface="+mn-ea"/>
                        </a:rPr>
                        <a:t>잔당</a:t>
                      </a:r>
                      <a:r>
                        <a:rPr lang="en-US" altLang="ko-KR" sz="1600" dirty="0"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600" dirty="0">
                          <a:latin typeface="+mn-ea"/>
                          <a:ea typeface="+mn-ea"/>
                        </a:rPr>
                        <a:t>원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731733262"/>
                  </a:ext>
                </a:extLst>
              </a:tr>
              <a:tr h="68514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No 1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    </a:t>
                      </a:r>
                      <a:r>
                        <a:rPr lang="ko-KR" altLang="en-US" sz="1500" dirty="0" err="1">
                          <a:latin typeface="+mn-ea"/>
                          <a:ea typeface="+mn-ea"/>
                        </a:rPr>
                        <a:t>오리진알</a:t>
                      </a:r>
                      <a:endParaRPr lang="en-US" altLang="ko-KR" sz="1500" dirty="0">
                        <a:latin typeface="+mn-ea"/>
                        <a:ea typeface="+mn-ea"/>
                      </a:endParaRPr>
                    </a:p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100% </a:t>
                      </a:r>
                      <a:r>
                        <a:rPr lang="ko-KR" altLang="en-US" sz="1500" dirty="0" err="1">
                          <a:latin typeface="+mn-ea"/>
                          <a:ea typeface="+mn-ea"/>
                        </a:rPr>
                        <a:t>아라비카</a:t>
                      </a:r>
                      <a:endParaRPr lang="en-US" altLang="ko-KR" sz="1500" dirty="0">
                        <a:latin typeface="+mn-ea"/>
                        <a:ea typeface="+mn-ea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28,600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원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14,300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원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콜롬비아</a:t>
                      </a:r>
                      <a:r>
                        <a:rPr lang="en-US" altLang="ko-KR" sz="1300" dirty="0"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브라질</a:t>
                      </a:r>
                      <a:r>
                        <a:rPr lang="en-US" altLang="ko-KR" sz="1300" dirty="0"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과테말라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b="1" dirty="0">
                          <a:latin typeface="+mn-ea"/>
                          <a:ea typeface="+mn-ea"/>
                        </a:rPr>
                        <a:t>286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990242259"/>
                  </a:ext>
                </a:extLst>
              </a:tr>
              <a:tr h="68514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No 2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500" b="0" dirty="0">
                          <a:latin typeface="+mn-ea"/>
                          <a:ea typeface="+mn-ea"/>
                        </a:rPr>
                        <a:t>     </a:t>
                      </a:r>
                      <a:r>
                        <a:rPr lang="ko-KR" altLang="en-US" sz="1500" b="0" dirty="0" err="1">
                          <a:latin typeface="+mn-ea"/>
                          <a:ea typeface="+mn-ea"/>
                        </a:rPr>
                        <a:t>블로썸</a:t>
                      </a:r>
                      <a:br>
                        <a:rPr lang="en-US" altLang="ko-KR" sz="1500" b="0" dirty="0">
                          <a:latin typeface="+mn-ea"/>
                          <a:ea typeface="+mn-ea"/>
                        </a:rPr>
                      </a:br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100% </a:t>
                      </a:r>
                      <a:r>
                        <a:rPr lang="ko-KR" altLang="en-US" sz="1500" dirty="0" err="1">
                          <a:latin typeface="+mn-ea"/>
                          <a:ea typeface="+mn-ea"/>
                        </a:rPr>
                        <a:t>아라비카</a:t>
                      </a:r>
                      <a:endParaRPr lang="en-US" altLang="ko-KR" sz="1500" dirty="0">
                        <a:latin typeface="+mn-ea"/>
                        <a:ea typeface="+mn-ea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30,800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원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15,400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원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콜롬비아</a:t>
                      </a:r>
                      <a:r>
                        <a:rPr lang="en-US" altLang="ko-KR" sz="1300" dirty="0"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브라질</a:t>
                      </a:r>
                      <a:r>
                        <a:rPr lang="en-US" altLang="ko-KR" sz="1300" dirty="0">
                          <a:latin typeface="+mn-ea"/>
                          <a:ea typeface="+mn-ea"/>
                        </a:rPr>
                        <a:t>,</a:t>
                      </a:r>
                    </a:p>
                    <a:p>
                      <a:pPr latinLnBrk="1"/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과테말라</a:t>
                      </a:r>
                      <a:r>
                        <a:rPr lang="en-US" altLang="ko-KR" sz="1300" dirty="0"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300" dirty="0" err="1">
                          <a:latin typeface="+mn-ea"/>
                          <a:ea typeface="+mn-ea"/>
                        </a:rPr>
                        <a:t>예가체프</a:t>
                      </a:r>
                      <a:endParaRPr lang="ko-KR" altLang="en-US" sz="1300" dirty="0">
                        <a:latin typeface="+mn-ea"/>
                        <a:ea typeface="+mn-ea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b="1" dirty="0">
                          <a:latin typeface="+mn-ea"/>
                          <a:ea typeface="+mn-ea"/>
                        </a:rPr>
                        <a:t>308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3863677257"/>
                  </a:ext>
                </a:extLst>
              </a:tr>
              <a:tr h="68514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No 3</a:t>
                      </a:r>
                      <a:endParaRPr lang="ko-KR" altLang="en-US" sz="1500" dirty="0">
                        <a:latin typeface="+mn-ea"/>
                        <a:ea typeface="+mn-ea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     카카오</a:t>
                      </a:r>
                      <a:br>
                        <a:rPr lang="en-US" altLang="ko-KR" sz="1500" dirty="0">
                          <a:latin typeface="+mn-ea"/>
                          <a:ea typeface="+mn-ea"/>
                        </a:rPr>
                      </a:br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100% </a:t>
                      </a:r>
                      <a:r>
                        <a:rPr lang="ko-KR" altLang="en-US" sz="1500" dirty="0" err="1">
                          <a:latin typeface="+mn-ea"/>
                          <a:ea typeface="+mn-ea"/>
                        </a:rPr>
                        <a:t>아라비카</a:t>
                      </a:r>
                      <a:endParaRPr lang="en-US" altLang="ko-KR" sz="1500" dirty="0">
                        <a:latin typeface="+mn-ea"/>
                        <a:ea typeface="+mn-ea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28,600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원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14,300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원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콜롬비아</a:t>
                      </a:r>
                      <a:r>
                        <a:rPr lang="en-US" altLang="ko-KR" sz="1300" dirty="0"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브라질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b="1" dirty="0">
                          <a:latin typeface="+mn-ea"/>
                          <a:ea typeface="+mn-ea"/>
                        </a:rPr>
                        <a:t>286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2578022324"/>
                  </a:ext>
                </a:extLst>
              </a:tr>
              <a:tr h="68514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No 4</a:t>
                      </a:r>
                      <a:endParaRPr lang="ko-KR" altLang="en-US" sz="1500" dirty="0">
                        <a:latin typeface="+mn-ea"/>
                        <a:ea typeface="+mn-ea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500" dirty="0" err="1">
                          <a:latin typeface="+mn-ea"/>
                          <a:ea typeface="+mn-ea"/>
                        </a:rPr>
                        <a:t>업브라이트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 스페셜</a:t>
                      </a:r>
                      <a:br>
                        <a:rPr lang="en-US" altLang="ko-KR" sz="1500" dirty="0">
                          <a:latin typeface="+mn-ea"/>
                          <a:ea typeface="+mn-ea"/>
                        </a:rPr>
                      </a:br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   100% </a:t>
                      </a:r>
                      <a:r>
                        <a:rPr lang="ko-KR" altLang="en-US" sz="1500" dirty="0" err="1">
                          <a:latin typeface="+mn-ea"/>
                          <a:ea typeface="+mn-ea"/>
                        </a:rPr>
                        <a:t>아라비카</a:t>
                      </a:r>
                      <a:endParaRPr lang="en-US" altLang="ko-KR" sz="1500" dirty="0">
                        <a:latin typeface="+mn-ea"/>
                        <a:ea typeface="+mn-ea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30,800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원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15,400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원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케냐</a:t>
                      </a:r>
                      <a:r>
                        <a:rPr lang="en-US" altLang="ko-KR" sz="1300" dirty="0">
                          <a:latin typeface="+mn-ea"/>
                          <a:ea typeface="+mn-ea"/>
                        </a:rPr>
                        <a:t>AA,</a:t>
                      </a:r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콜롬비아</a:t>
                      </a:r>
                      <a:r>
                        <a:rPr lang="en-US" altLang="ko-KR" sz="1300" dirty="0"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300" dirty="0" err="1">
                          <a:latin typeface="+mn-ea"/>
                          <a:ea typeface="+mn-ea"/>
                        </a:rPr>
                        <a:t>예가체프</a:t>
                      </a:r>
                      <a:r>
                        <a:rPr lang="en-US" altLang="ko-KR" sz="1300" dirty="0">
                          <a:latin typeface="+mn-ea"/>
                          <a:ea typeface="+mn-ea"/>
                        </a:rPr>
                        <a:t>,</a:t>
                      </a:r>
                      <a:br>
                        <a:rPr lang="en-US" altLang="ko-KR" sz="1300" dirty="0">
                          <a:latin typeface="+mn-ea"/>
                          <a:ea typeface="+mn-ea"/>
                        </a:rPr>
                      </a:br>
                      <a:r>
                        <a:rPr lang="ko-KR" altLang="en-US" sz="1300" dirty="0" err="1">
                          <a:latin typeface="+mn-ea"/>
                          <a:ea typeface="+mn-ea"/>
                        </a:rPr>
                        <a:t>만델링</a:t>
                      </a:r>
                      <a:endParaRPr lang="en-US" altLang="ko-KR" sz="1300" dirty="0">
                        <a:latin typeface="+mn-ea"/>
                        <a:ea typeface="+mn-ea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b="1" dirty="0">
                          <a:latin typeface="+mn-ea"/>
                          <a:ea typeface="+mn-ea"/>
                        </a:rPr>
                        <a:t>308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216546536"/>
                  </a:ext>
                </a:extLst>
              </a:tr>
              <a:tr h="68514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No 5</a:t>
                      </a:r>
                      <a:endParaRPr lang="ko-KR" altLang="en-US" sz="1500" dirty="0">
                        <a:latin typeface="+mn-ea"/>
                        <a:ea typeface="+mn-ea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      </a:t>
                      </a:r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A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클래스 </a:t>
                      </a:r>
                      <a:br>
                        <a:rPr lang="en-US" altLang="ko-KR" sz="1500" dirty="0">
                          <a:latin typeface="+mn-ea"/>
                          <a:ea typeface="+mn-ea"/>
                        </a:rPr>
                      </a:br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500" dirty="0" err="1">
                          <a:latin typeface="+mn-ea"/>
                          <a:ea typeface="+mn-ea"/>
                        </a:rPr>
                        <a:t>아라비카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 혼합</a:t>
                      </a:r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28,600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원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14,300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원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브라질</a:t>
                      </a:r>
                      <a:r>
                        <a:rPr lang="en-US" altLang="ko-KR" sz="1300" dirty="0"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과테말라</a:t>
                      </a:r>
                      <a:r>
                        <a:rPr lang="en-US" altLang="ko-KR" sz="1300" dirty="0"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탄자니아</a:t>
                      </a:r>
                      <a:r>
                        <a:rPr lang="en-US" altLang="ko-KR" sz="1300" dirty="0">
                          <a:latin typeface="+mn-ea"/>
                          <a:ea typeface="+mn-ea"/>
                        </a:rPr>
                        <a:t>AA</a:t>
                      </a:r>
                      <a:br>
                        <a:rPr lang="en-US" altLang="ko-KR" sz="1300" dirty="0">
                          <a:latin typeface="+mn-ea"/>
                          <a:ea typeface="+mn-ea"/>
                        </a:rPr>
                      </a:br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베트남</a:t>
                      </a:r>
                      <a:endParaRPr lang="en-US" altLang="ko-KR" sz="1300" dirty="0">
                        <a:latin typeface="+mn-ea"/>
                        <a:ea typeface="+mn-ea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b="1" dirty="0">
                          <a:latin typeface="+mn-ea"/>
                          <a:ea typeface="+mn-ea"/>
                        </a:rPr>
                        <a:t>286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786805800"/>
                  </a:ext>
                </a:extLst>
              </a:tr>
              <a:tr h="68514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No 6</a:t>
                      </a:r>
                      <a:endParaRPr lang="ko-KR" altLang="en-US" sz="1500" dirty="0">
                        <a:latin typeface="+mn-ea"/>
                        <a:ea typeface="+mn-ea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500" dirty="0" err="1">
                          <a:latin typeface="+mn-ea"/>
                          <a:ea typeface="+mn-ea"/>
                        </a:rPr>
                        <a:t>다크브라운</a:t>
                      </a:r>
                      <a:br>
                        <a:rPr lang="en-US" altLang="ko-KR" sz="1500" dirty="0">
                          <a:latin typeface="+mn-ea"/>
                          <a:ea typeface="+mn-ea"/>
                        </a:rPr>
                      </a:br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100% </a:t>
                      </a:r>
                      <a:r>
                        <a:rPr lang="ko-KR" altLang="en-US" sz="1500" dirty="0" err="1">
                          <a:latin typeface="+mn-ea"/>
                          <a:ea typeface="+mn-ea"/>
                        </a:rPr>
                        <a:t>아라비카</a:t>
                      </a:r>
                      <a:endParaRPr lang="en-US" altLang="ko-KR" sz="1500" dirty="0">
                        <a:latin typeface="+mn-ea"/>
                        <a:ea typeface="+mn-ea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30,800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원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15,400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원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케냐</a:t>
                      </a:r>
                      <a:r>
                        <a:rPr lang="en-US" altLang="ko-KR" sz="1300" dirty="0">
                          <a:latin typeface="+mn-ea"/>
                          <a:ea typeface="+mn-ea"/>
                        </a:rPr>
                        <a:t>AA,</a:t>
                      </a:r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콜롬비아</a:t>
                      </a:r>
                      <a:r>
                        <a:rPr lang="en-US" altLang="ko-KR" sz="1300" dirty="0"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브라질</a:t>
                      </a:r>
                      <a:endParaRPr lang="en-US" altLang="ko-KR" sz="1300" dirty="0">
                        <a:latin typeface="+mn-ea"/>
                        <a:ea typeface="+mn-ea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b="1" dirty="0">
                          <a:latin typeface="+mn-ea"/>
                          <a:ea typeface="+mn-ea"/>
                        </a:rPr>
                        <a:t>308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67774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508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C278DCBA-F02F-ACD3-9EF3-0D584A438E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3623" b="11790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4FBB27D-8918-4E20-BD03-ED7FEBF0D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065862"/>
            <a:ext cx="3313164" cy="4726276"/>
          </a:xfrm>
        </p:spPr>
        <p:txBody>
          <a:bodyPr>
            <a:normAutofit/>
          </a:bodyPr>
          <a:lstStyle/>
          <a:p>
            <a:pPr algn="r"/>
            <a:endParaRPr lang="ko-KR" altLang="en-US" sz="4000" dirty="0">
              <a:solidFill>
                <a:srgbClr val="FFFFFF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CECD639-50E5-4737-8525-D3D284315D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55379" y="1065862"/>
            <a:ext cx="5744685" cy="4726276"/>
          </a:xfrm>
        </p:spPr>
        <p:txBody>
          <a:bodyPr anchor="ctr">
            <a:normAutofit/>
          </a:bodyPr>
          <a:lstStyle/>
          <a:p>
            <a:pPr marL="457200" marR="0" lvl="0" indent="-45720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</a:pPr>
            <a:r>
              <a:rPr kumimoji="0" lang="ko-KR" altLang="en-US" sz="1900" b="1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오리진알</a:t>
            </a:r>
            <a:endParaRPr kumimoji="0" lang="en-US" altLang="ko-KR" sz="1900" b="1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r>
              <a:rPr kumimoji="0" lang="ko-KR" altLang="en-US" sz="19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endParaRPr kumimoji="0" lang="ko-KR" altLang="ko-KR" sz="1900" b="1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19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  배전도 : 강 배전 /풀 시티</a:t>
            </a:r>
            <a:br>
              <a:rPr kumimoji="0" lang="en-US" altLang="ko-KR" sz="19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</a:br>
            <a:endParaRPr kumimoji="0" lang="en-US" altLang="ko-KR" sz="19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1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 </a:t>
            </a:r>
            <a:r>
              <a:rPr kumimoji="0" lang="en-US" altLang="ko-KR" sz="1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lang="ko-KR" altLang="en-US" sz="1800" cap="none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선</a:t>
            </a:r>
            <a:r>
              <a:rPr kumimoji="0" lang="ko-KR" altLang="ko-KR" sz="1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ko-KR" sz="18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블랜딩</a:t>
            </a:r>
            <a:r>
              <a:rPr kumimoji="0" lang="en-US" altLang="ko-KR" sz="1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(</a:t>
            </a:r>
            <a:r>
              <a:rPr kumimoji="0" lang="ko-KR" altLang="en-US" sz="18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아라비카</a:t>
            </a:r>
            <a:r>
              <a:rPr kumimoji="0" lang="ko-KR" altLang="en-US" sz="1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lang="en-US" altLang="ko-KR" sz="1800" cap="none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100</a:t>
            </a:r>
            <a:r>
              <a:rPr kumimoji="0" lang="en-US" altLang="ko-KR" sz="1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%)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ko-KR" altLang="ko-KR" sz="19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19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  배합비율 : </a:t>
            </a:r>
            <a:r>
              <a:rPr kumimoji="0" lang="ko-KR" altLang="ko-KR" sz="19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콜롬비아,브라질,</a:t>
            </a:r>
            <a:r>
              <a:rPr lang="ko-KR" altLang="en-US" sz="1900" cap="none" dirty="0" err="1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과테말라</a:t>
            </a:r>
            <a:r>
              <a:rPr kumimoji="0" lang="ko-KR" altLang="ko-KR" sz="19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endParaRPr kumimoji="0" lang="en-US" altLang="ko-KR" sz="19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ko-KR" altLang="ko-KR" sz="19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19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산미:★☆☆☆☆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19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바디감</a:t>
            </a:r>
            <a:r>
              <a:rPr kumimoji="0" lang="ko-KR" altLang="ko-KR" sz="19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:★★★★☆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en-US" sz="19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스모크</a:t>
            </a:r>
            <a:r>
              <a:rPr kumimoji="0" lang="ko-KR" altLang="ko-KR" sz="19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:★★★★☆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en-US" sz="19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중후함</a:t>
            </a:r>
            <a:r>
              <a:rPr kumimoji="0" lang="ko-KR" altLang="ko-KR" sz="19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:★★★★☆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19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부드러움:★★★☆☆</a:t>
            </a:r>
            <a:endParaRPr kumimoji="0" lang="ko-KR" altLang="ko-KR" sz="19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1F0CE6FC-75F3-6AC5-FC94-BC63B78927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151" y="1065862"/>
            <a:ext cx="3313165" cy="4736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3378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C278DCBA-F02F-ACD3-9EF3-0D584A438E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3623" b="11790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4FBB27D-8918-4E20-BD03-ED7FEBF0D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065862"/>
            <a:ext cx="3313164" cy="4726276"/>
          </a:xfrm>
        </p:spPr>
        <p:txBody>
          <a:bodyPr>
            <a:normAutofit/>
          </a:bodyPr>
          <a:lstStyle/>
          <a:p>
            <a:pPr algn="r"/>
            <a:endParaRPr lang="ko-KR" altLang="en-US" sz="4000" dirty="0">
              <a:solidFill>
                <a:srgbClr val="FFFFFF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CECD639-50E5-4737-8525-D3D284315D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55379" y="1065862"/>
            <a:ext cx="5744685" cy="4800988"/>
          </a:xfrm>
        </p:spPr>
        <p:txBody>
          <a:bodyPr anchor="ctr"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altLang="ko-KR" sz="2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2</a:t>
            </a:r>
            <a:r>
              <a:rPr kumimoji="0" lang="ko-KR" altLang="ko-KR" sz="2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. </a:t>
            </a:r>
            <a:r>
              <a:rPr lang="ko-KR" altLang="en-US" sz="2000" b="1" dirty="0" err="1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블로썸</a:t>
            </a:r>
            <a:r>
              <a:rPr kumimoji="0" lang="ko-KR" altLang="en-US" sz="2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en-US" sz="2000" b="1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블랜드</a:t>
            </a:r>
            <a:br>
              <a:rPr kumimoji="0" lang="en-US" altLang="ko-KR" sz="2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</a:br>
            <a:endParaRPr kumimoji="0" lang="ko-KR" altLang="ko-KR" sz="2000" b="1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  배전도 : 강 배전 /풀 시티</a:t>
            </a:r>
            <a:b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</a:br>
            <a:endParaRPr kumimoji="0" lang="ko-KR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indent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None/>
            </a:pP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  </a:t>
            </a:r>
            <a:r>
              <a:rPr lang="ko-KR" altLang="en-US" sz="2000" cap="none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선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ko-KR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블랜딩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(</a:t>
            </a:r>
            <a:r>
              <a:rPr kumimoji="0" lang="ko-KR" altLang="en-US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아라비카</a:t>
            </a:r>
            <a:r>
              <a:rPr kumimoji="0" lang="ko-KR" altLang="en-US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lang="en-US" altLang="ko-KR" sz="2000" cap="none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100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%)</a:t>
            </a:r>
            <a:b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</a:b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  배합비율 : </a:t>
            </a:r>
            <a:r>
              <a:rPr lang="ko-KR" altLang="en-US" sz="2000" b="0" i="0" u="none" strike="noStrike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콜롬비아</a:t>
            </a:r>
            <a:r>
              <a:rPr lang="en-US" altLang="ko-KR" sz="2000" b="0" i="0" u="none" strike="noStrike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,</a:t>
            </a:r>
            <a:r>
              <a:rPr lang="ko-KR" altLang="en-US" sz="2000" b="0" i="0" u="none" strike="noStrike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브라질</a:t>
            </a:r>
            <a:r>
              <a:rPr lang="en-US" altLang="ko-KR" sz="2000" b="0" i="0" u="none" strike="noStrike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,</a:t>
            </a:r>
            <a:endParaRPr lang="en-US" altLang="ko-KR" sz="2000" dirty="0">
              <a:solidFill>
                <a:srgbClr val="FFFFFF"/>
              </a:solidFill>
              <a:latin typeface="Roboto" panose="02000000000000000000" pitchFamily="2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US" altLang="ko-KR" sz="2000" b="0" i="0" u="none" strike="noStrike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     </a:t>
            </a:r>
            <a:r>
              <a:rPr lang="ko-KR" altLang="en-US" sz="2000" b="0" i="0" u="none" strike="noStrike" dirty="0" err="1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예가체프</a:t>
            </a:r>
            <a:r>
              <a:rPr lang="ko-KR" altLang="en-US" sz="2000" b="0" i="0" u="none" strike="noStrike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altLang="ko-KR" sz="2000" b="0" i="0" u="none" strike="noStrike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,</a:t>
            </a:r>
            <a:r>
              <a:rPr lang="ko-KR" altLang="en-US" sz="2000" b="0" i="0" u="none" strike="noStrike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과테말라</a:t>
            </a:r>
            <a:br>
              <a:rPr lang="en-US" altLang="ko-KR" sz="2000" b="0" i="0" u="none" strike="noStrike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</a:br>
            <a:endParaRPr lang="en-US" altLang="ko-KR" sz="2000" dirty="0">
              <a:solidFill>
                <a:srgbClr val="FFFFFF"/>
              </a:solidFill>
              <a:latin typeface="Roboto" panose="02000000000000000000" pitchFamily="2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ko-KR" altLang="en-US" sz="2000" dirty="0">
                <a:solidFill>
                  <a:srgbClr val="FFFFFF"/>
                </a:solidFill>
                <a:latin typeface="Roboto" panose="02000000000000000000" pitchFamily="2" charset="0"/>
              </a:rPr>
              <a:t>산미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:★★☆☆☆</a:t>
            </a:r>
          </a:p>
          <a:p>
            <a:pPr marL="0" indent="0" eaLnBrk="0" fontAlgn="base" latinLnBrk="0" hangingPunct="0">
              <a:spcBef>
                <a:spcPct val="0"/>
              </a:spcBef>
              <a:spcAft>
                <a:spcPts val="600"/>
              </a:spcAft>
              <a:buNone/>
            </a:pPr>
            <a:r>
              <a:rPr kumimoji="0" lang="ko-KR" altLang="ko-KR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바디감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:★★★☆☆</a:t>
            </a: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indent="0" eaLnBrk="0" fontAlgn="base" latinLnBrk="0" hangingPunct="0">
              <a:spcBef>
                <a:spcPct val="0"/>
              </a:spcBef>
              <a:spcAft>
                <a:spcPts val="600"/>
              </a:spcAft>
              <a:buNone/>
            </a:pPr>
            <a:r>
              <a:rPr kumimoji="0" lang="ko-KR" altLang="en-US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부드러움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:★★★★☆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ko-KR" altLang="en-US" sz="2000" dirty="0" err="1">
                <a:solidFill>
                  <a:srgbClr val="FFFFFF"/>
                </a:solidFill>
                <a:latin typeface="Roboto" panose="02000000000000000000" pitchFamily="2" charset="0"/>
              </a:rPr>
              <a:t>아로마향</a:t>
            </a:r>
            <a:r>
              <a:rPr lang="ko-KR" altLang="en-US" sz="2000" dirty="0">
                <a:solidFill>
                  <a:srgbClr val="FFFFFF"/>
                </a:solidFill>
                <a:latin typeface="Roboto" panose="02000000000000000000" pitchFamily="2" charset="0"/>
              </a:rPr>
              <a:t>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:★★★★☆</a:t>
            </a: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indent="0" eaLnBrk="0" fontAlgn="base" latinLnBrk="0" hangingPunct="0">
              <a:spcBef>
                <a:spcPct val="0"/>
              </a:spcBef>
              <a:spcAft>
                <a:spcPts val="600"/>
              </a:spcAft>
              <a:buNone/>
            </a:pPr>
            <a:r>
              <a:rPr lang="ko-KR" altLang="en-US" sz="2000" dirty="0" err="1">
                <a:solidFill>
                  <a:srgbClr val="FFFFFF"/>
                </a:solidFill>
                <a:latin typeface="맑은 고딕" panose="020B0503020000020004" pitchFamily="50" charset="-127"/>
              </a:rPr>
              <a:t>발란스</a:t>
            </a:r>
            <a:r>
              <a:rPr lang="ko-KR" altLang="en-US" sz="2000" dirty="0">
                <a:solidFill>
                  <a:srgbClr val="FFFFFF"/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 sz="2000" dirty="0">
                <a:solidFill>
                  <a:srgbClr val="FFFFFF"/>
                </a:solidFill>
                <a:latin typeface="맑은 고딕" panose="020B0503020000020004" pitchFamily="50" charset="-127"/>
              </a:rPr>
              <a:t>: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★★★★★</a:t>
            </a:r>
            <a:endParaRPr kumimoji="0" lang="ko-KR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616DAF72-E87B-9AFD-3045-492853A5F1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1" y="1083753"/>
            <a:ext cx="3345554" cy="4783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6381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콩, 야채, 덮여있는, 여러개이(가) 표시된 사진&#10;&#10;자동 생성된 설명">
            <a:extLst>
              <a:ext uri="{FF2B5EF4-FFF2-40B4-BE49-F238E27FC236}">
                <a16:creationId xmlns:a16="http://schemas.microsoft.com/office/drawing/2014/main" id="{C278DCBA-F02F-ACD3-9EF3-0D584A438E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3623" b="11790"/>
          <a:stretch/>
        </p:blipFill>
        <p:spPr>
          <a:xfrm>
            <a:off x="16006" y="1"/>
            <a:ext cx="12191980" cy="6857999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4FBB27D-8918-4E20-BD03-ED7FEBF0D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27" y="1065862"/>
            <a:ext cx="3313238" cy="4726276"/>
          </a:xfrm>
        </p:spPr>
        <p:txBody>
          <a:bodyPr>
            <a:normAutofit/>
          </a:bodyPr>
          <a:lstStyle/>
          <a:p>
            <a:pPr algn="r"/>
            <a:endParaRPr lang="ko-KR" altLang="en-US" sz="4000" dirty="0">
              <a:solidFill>
                <a:srgbClr val="FFFFFF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CECD639-50E5-4737-8525-D3D284315D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81354" y="1065862"/>
            <a:ext cx="6897895" cy="4726276"/>
          </a:xfrm>
        </p:spPr>
        <p:txBody>
          <a:bodyPr anchor="ctr"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altLang="ko-KR" sz="2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3</a:t>
            </a:r>
            <a:r>
              <a:rPr kumimoji="0" lang="ko-KR" altLang="ko-KR" sz="2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. </a:t>
            </a:r>
            <a:r>
              <a:rPr kumimoji="0" lang="ko-KR" altLang="en-US" sz="2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카카오 </a:t>
            </a:r>
            <a:r>
              <a:rPr kumimoji="0" lang="ko-KR" altLang="en-US" sz="2000" b="1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블랜드</a:t>
            </a:r>
            <a:br>
              <a:rPr kumimoji="0" lang="en-US" altLang="ko-KR" sz="2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</a:br>
            <a:endParaRPr kumimoji="0" lang="ko-KR" altLang="ko-KR" sz="2000" b="1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  배전도 : 강 배전 /풀 시티</a:t>
            </a:r>
            <a:b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</a:br>
            <a:endParaRPr kumimoji="0" lang="ko-KR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indent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None/>
            </a:pP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  </a:t>
            </a:r>
            <a:r>
              <a:rPr lang="ko-KR" altLang="en-US" sz="2000" cap="none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선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ko-KR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블랜딩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(</a:t>
            </a:r>
            <a:r>
              <a:rPr kumimoji="0" lang="ko-KR" altLang="en-US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아라비카</a:t>
            </a:r>
            <a:r>
              <a:rPr kumimoji="0" lang="ko-KR" altLang="en-US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lang="en-US" altLang="ko-KR" sz="2000" cap="none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100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%)</a:t>
            </a:r>
            <a:b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</a:b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  배합비율 : </a:t>
            </a:r>
            <a:r>
              <a:rPr lang="ko-KR" altLang="en-US" sz="2000" b="0" i="0" u="none" strike="noStrike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콜롬비아</a:t>
            </a:r>
            <a:r>
              <a:rPr lang="en-US" altLang="ko-KR" sz="2000" b="0" i="0" u="none" strike="noStrike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,</a:t>
            </a:r>
            <a:r>
              <a:rPr lang="ko-KR" altLang="en-US" sz="2000" b="0" i="0" u="none" strike="noStrike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브라질</a:t>
            </a:r>
            <a:br>
              <a:rPr lang="en-US" altLang="ko-KR" sz="2000" b="0" i="0" u="none" strike="noStrike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</a:br>
            <a:endParaRPr lang="en-US" altLang="ko-KR" sz="2000" b="0" i="0" u="none" strike="noStrike" dirty="0">
              <a:solidFill>
                <a:srgbClr val="FFFFFF"/>
              </a:solidFill>
              <a:effectLst/>
              <a:latin typeface="Roboto" panose="02000000000000000000" pitchFamily="2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lang="en-US" altLang="ko-KR" sz="2000" b="0" i="0" u="none" strike="noStrike" dirty="0">
              <a:solidFill>
                <a:srgbClr val="FFFFFF"/>
              </a:solidFill>
              <a:effectLst/>
              <a:latin typeface="Roboto" panose="02000000000000000000" pitchFamily="2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ko-KR" altLang="en-US" sz="2000" dirty="0">
                <a:solidFill>
                  <a:srgbClr val="FFFFFF"/>
                </a:solidFill>
                <a:latin typeface="Roboto" panose="02000000000000000000" pitchFamily="2" charset="0"/>
              </a:rPr>
              <a:t> 산미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:★☆☆☆☆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바디감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:★★★★☆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en-US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스모크</a:t>
            </a:r>
            <a:r>
              <a:rPr kumimoji="0" lang="ko-KR" altLang="en-US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:★★★★☆</a:t>
            </a: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en-US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넛츠향</a:t>
            </a:r>
            <a:r>
              <a:rPr kumimoji="0" lang="ko-KR" altLang="en-US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★★★★☆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ko-KR" altLang="en-US" sz="2000" dirty="0">
                <a:solidFill>
                  <a:srgbClr val="FFFFFF"/>
                </a:solidFill>
                <a:latin typeface="Roboto" panose="02000000000000000000" pitchFamily="2" charset="0"/>
              </a:rPr>
              <a:t>중후함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:★★★☆☆</a:t>
            </a:r>
            <a:endParaRPr kumimoji="0" lang="ko-KR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F1844474-FCE4-E92E-6BA8-82631B9E87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078" y="1065863"/>
            <a:ext cx="3305204" cy="4726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185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C278DCBA-F02F-ACD3-9EF3-0D584A438E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3623" b="11790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4FBB27D-8918-4E20-BD03-ED7FEBF0D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065862"/>
            <a:ext cx="3313164" cy="4726276"/>
          </a:xfrm>
        </p:spPr>
        <p:txBody>
          <a:bodyPr>
            <a:normAutofit/>
          </a:bodyPr>
          <a:lstStyle/>
          <a:p>
            <a:pPr algn="r"/>
            <a:endParaRPr lang="ko-KR" altLang="en-US" sz="4000" dirty="0">
              <a:solidFill>
                <a:srgbClr val="FFFFFF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CECD639-50E5-4737-8525-D3D284315D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55379" y="1065862"/>
            <a:ext cx="5744685" cy="4726276"/>
          </a:xfrm>
        </p:spPr>
        <p:txBody>
          <a:bodyPr anchor="ctr">
            <a:normAutofit/>
          </a:bodyPr>
          <a:lstStyle/>
          <a:p>
            <a:pPr marL="0" lvl="0" indent="0" eaLnBrk="0" fontAlgn="base" latinLnBrk="0" hangingPunct="0">
              <a:spcBef>
                <a:spcPct val="0"/>
              </a:spcBef>
              <a:spcAft>
                <a:spcPts val="600"/>
              </a:spcAft>
              <a:buNone/>
            </a:pPr>
            <a:r>
              <a:rPr kumimoji="0" lang="en-US" altLang="ko-KR" sz="2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4</a:t>
            </a:r>
            <a:r>
              <a:rPr kumimoji="0" lang="ko-KR" altLang="ko-KR" sz="2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. </a:t>
            </a:r>
            <a:r>
              <a:rPr lang="ko-KR" altLang="en-US" sz="2400" b="1" dirty="0" err="1"/>
              <a:t>업브라이트</a:t>
            </a:r>
            <a:r>
              <a:rPr lang="ko-KR" altLang="en-US" sz="2400" b="1" dirty="0"/>
              <a:t> 스페셜</a:t>
            </a:r>
            <a:endParaRPr lang="en-US" altLang="ko-KR" sz="2400" b="1" cap="none" dirty="0">
              <a:solidFill>
                <a:srgbClr val="FFFFFF"/>
              </a:solidFill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ko-KR" altLang="ko-KR" sz="2000" b="1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  배전도 : 강 배전 /풀 시티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en-US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초반</a:t>
            </a: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ko-KR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indent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None/>
            </a:pP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  </a:t>
            </a:r>
            <a:r>
              <a:rPr lang="ko-KR" altLang="en-US" sz="2000" cap="none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선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ko-KR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블랜딩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(</a:t>
            </a:r>
            <a:r>
              <a:rPr kumimoji="0" lang="ko-KR" altLang="en-US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아라비카</a:t>
            </a:r>
            <a:r>
              <a:rPr kumimoji="0" lang="ko-KR" altLang="en-US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100%)</a:t>
            </a:r>
          </a:p>
          <a:p>
            <a:pPr marL="0" indent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None/>
            </a:pP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  배합비율 : </a:t>
            </a:r>
            <a:r>
              <a:rPr lang="ko-KR" altLang="en-US" sz="20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케냐</a:t>
            </a:r>
            <a:r>
              <a:rPr lang="en-US" altLang="ko-KR" sz="20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AA</a:t>
            </a:r>
            <a:r>
              <a:rPr lang="ko-KR" altLang="en-US" sz="20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altLang="ko-KR" sz="20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,</a:t>
            </a:r>
            <a:r>
              <a:rPr lang="ko-KR" altLang="en-US" sz="2000" dirty="0" err="1">
                <a:solidFill>
                  <a:srgbClr val="FFFFFF"/>
                </a:solidFill>
                <a:latin typeface="Roboto" panose="02000000000000000000" pitchFamily="2" charset="0"/>
              </a:rPr>
              <a:t>수프리모</a:t>
            </a:r>
            <a:r>
              <a:rPr lang="en-US" altLang="ko-KR" sz="2000" dirty="0">
                <a:solidFill>
                  <a:srgbClr val="FFFFFF"/>
                </a:solidFill>
                <a:latin typeface="Roboto" panose="02000000000000000000" pitchFamily="2" charset="0"/>
              </a:rPr>
              <a:t>,</a:t>
            </a:r>
            <a:r>
              <a:rPr lang="en-US" altLang="ko-KR" sz="20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ko-KR" altLang="en-US" sz="2000" dirty="0" err="1">
                <a:solidFill>
                  <a:srgbClr val="FFFFFF"/>
                </a:solidFill>
                <a:latin typeface="Roboto" panose="02000000000000000000" pitchFamily="2" charset="0"/>
              </a:rPr>
              <a:t>예가체프</a:t>
            </a:r>
            <a:r>
              <a:rPr lang="en-US" altLang="ko-KR" sz="2000" dirty="0">
                <a:solidFill>
                  <a:srgbClr val="FFFFFF"/>
                </a:solidFill>
                <a:latin typeface="Roboto" panose="02000000000000000000" pitchFamily="2" charset="0"/>
              </a:rPr>
              <a:t>,</a:t>
            </a:r>
            <a:r>
              <a:rPr lang="ko-KR" altLang="en-US" sz="2000" dirty="0" err="1">
                <a:solidFill>
                  <a:srgbClr val="FFFFFF"/>
                </a:solidFill>
                <a:latin typeface="Roboto" panose="02000000000000000000" pitchFamily="2" charset="0"/>
              </a:rPr>
              <a:t>만델링</a:t>
            </a:r>
            <a:endParaRPr lang="en-US" altLang="ko-KR" sz="2000" b="0" i="0" dirty="0">
              <a:solidFill>
                <a:srgbClr val="FFFFFF"/>
              </a:solidFill>
              <a:effectLst/>
              <a:latin typeface="Roboto" panose="02000000000000000000" pitchFamily="2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ko-KR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en-US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단   맛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★★★☆☆</a:t>
            </a:r>
          </a:p>
          <a:p>
            <a:pPr marL="0" lvl="0" indent="0" eaLnBrk="0" fontAlgn="base" latinLnBrk="0" hangingPunct="0">
              <a:spcBef>
                <a:spcPct val="0"/>
              </a:spcBef>
              <a:spcAft>
                <a:spcPts val="600"/>
              </a:spcAft>
              <a:buNone/>
            </a:pPr>
            <a:r>
              <a:rPr kumimoji="0" lang="ko-KR" altLang="ko-KR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바디감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★★★★</a:t>
            </a:r>
            <a:r>
              <a:rPr lang="ko-KR" altLang="ko-KR" sz="2000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★</a:t>
            </a:r>
            <a:endParaRPr lang="en-US" altLang="ko-KR" sz="2000" dirty="0">
              <a:solidFill>
                <a:srgbClr val="FFFFFF"/>
              </a:solidFill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lvl="0" indent="0" eaLnBrk="0" fontAlgn="base" latinLnBrk="0" hangingPunct="0">
              <a:spcBef>
                <a:spcPct val="0"/>
              </a:spcBef>
              <a:spcAft>
                <a:spcPts val="600"/>
              </a:spcAft>
              <a:buNone/>
            </a:pPr>
            <a:r>
              <a:rPr lang="ko-KR" altLang="en-US" sz="2000" cap="none" dirty="0" err="1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발란스</a:t>
            </a:r>
            <a:r>
              <a:rPr lang="ko-KR" altLang="en-US" sz="2000" cap="none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★★★</a:t>
            </a:r>
            <a:r>
              <a:rPr lang="ko-KR" altLang="ko-KR" sz="2000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★★</a:t>
            </a:r>
            <a:endParaRPr kumimoji="0" lang="ko-KR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lvl="0" indent="0" eaLnBrk="0" fontAlgn="base" latinLnBrk="0" hangingPunct="0">
              <a:spcBef>
                <a:spcPct val="0"/>
              </a:spcBef>
              <a:spcAft>
                <a:spcPts val="600"/>
              </a:spcAft>
              <a:buNone/>
            </a:pPr>
            <a:r>
              <a:rPr lang="ko-KR" altLang="en-US" sz="2000" cap="none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중후함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★★★</a:t>
            </a:r>
            <a:r>
              <a:rPr lang="ko-KR" altLang="ko-KR" sz="2000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★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☆</a:t>
            </a:r>
            <a:endParaRPr lang="en-US" altLang="ko-KR" sz="2000" dirty="0">
              <a:solidFill>
                <a:srgbClr val="FFFFFF"/>
              </a:solidFill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lvl="0" indent="0" eaLnBrk="0" fontAlgn="base" latinLnBrk="0" hangingPunct="0">
              <a:spcBef>
                <a:spcPct val="0"/>
              </a:spcBef>
              <a:spcAft>
                <a:spcPts val="600"/>
              </a:spcAft>
              <a:buNone/>
            </a:pPr>
            <a:r>
              <a:rPr kumimoji="0" lang="ko-KR" altLang="en-US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</a:rPr>
              <a:t>산   미 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</a:rPr>
              <a:t>: </a:t>
            </a:r>
            <a:r>
              <a:rPr lang="ko-KR" altLang="ko-KR" sz="2000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★★★☆☆</a:t>
            </a:r>
            <a:endParaRPr kumimoji="0" lang="ko-KR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7097ECE-66CB-EE3A-BC4C-09C7947334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2" y="1065862"/>
            <a:ext cx="3313164" cy="473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64039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C278DCBA-F02F-ACD3-9EF3-0D584A438E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3623" b="11790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4FBB27D-8918-4E20-BD03-ED7FEBF0D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065862"/>
            <a:ext cx="3313164" cy="4726276"/>
          </a:xfrm>
        </p:spPr>
        <p:txBody>
          <a:bodyPr>
            <a:normAutofit/>
          </a:bodyPr>
          <a:lstStyle/>
          <a:p>
            <a:pPr algn="r"/>
            <a:endParaRPr lang="ko-KR" altLang="en-US" sz="4000" dirty="0">
              <a:solidFill>
                <a:srgbClr val="FFFFFF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CECD639-50E5-4737-8525-D3D284315D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55379" y="1065862"/>
            <a:ext cx="5744685" cy="4726276"/>
          </a:xfrm>
        </p:spPr>
        <p:txBody>
          <a:bodyPr anchor="ctr"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US" altLang="ko-KR" sz="2000" b="1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5</a:t>
            </a:r>
            <a:r>
              <a:rPr kumimoji="0" lang="ko-KR" altLang="ko-KR" sz="2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. </a:t>
            </a:r>
            <a:r>
              <a:rPr lang="ko-KR" altLang="en-US" sz="2000" b="1" cap="none" dirty="0" err="1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카펠라</a:t>
            </a:r>
            <a:endParaRPr lang="en-US" altLang="ko-KR" sz="2000" b="1" cap="none" dirty="0">
              <a:solidFill>
                <a:srgbClr val="FFFFFF"/>
              </a:solidFill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ko-KR" altLang="ko-KR" sz="2000" b="1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  배전도 : 강 배전 /풀 시티</a:t>
            </a: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ko-KR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indent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None/>
            </a:pP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  </a:t>
            </a:r>
            <a:r>
              <a:rPr lang="ko-KR" altLang="en-US" sz="2000" cap="none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선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ko-KR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블랜딩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(</a:t>
            </a:r>
            <a:r>
              <a:rPr kumimoji="0" lang="ko-KR" altLang="en-US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로부스타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, </a:t>
            </a:r>
            <a:r>
              <a:rPr kumimoji="0" lang="ko-KR" altLang="en-US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아라비카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)</a:t>
            </a:r>
          </a:p>
          <a:p>
            <a:pPr marL="0" indent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None/>
            </a:pP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  배합비율 : </a:t>
            </a:r>
            <a:r>
              <a:rPr kumimoji="0" lang="ko-KR" altLang="en-US" sz="200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latin typeface="Roboto" panose="02000000000000000000" pitchFamily="2" charset="0"/>
                <a:ea typeface="var( --e-global-typography-text-font-family )"/>
              </a:rPr>
              <a:t>브라질</a:t>
            </a:r>
            <a:r>
              <a:rPr lang="ko-KR" altLang="en-US" sz="20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altLang="ko-KR" sz="20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,</a:t>
            </a:r>
            <a:r>
              <a:rPr lang="ko-KR" altLang="en-US" sz="2000" dirty="0">
                <a:solidFill>
                  <a:srgbClr val="FFFFFF"/>
                </a:solidFill>
                <a:latin typeface="Roboto" panose="02000000000000000000" pitchFamily="2" charset="0"/>
              </a:rPr>
              <a:t>과테말라</a:t>
            </a:r>
            <a:r>
              <a:rPr lang="en-US" altLang="ko-KR" sz="2000" dirty="0">
                <a:solidFill>
                  <a:srgbClr val="FFFFFF"/>
                </a:solidFill>
                <a:latin typeface="Roboto" panose="02000000000000000000" pitchFamily="2" charset="0"/>
              </a:rPr>
              <a:t>,</a:t>
            </a:r>
            <a:r>
              <a:rPr lang="en-US" altLang="ko-KR" sz="20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ko-KR" altLang="en-US" sz="2000" dirty="0">
                <a:solidFill>
                  <a:srgbClr val="FFFFFF"/>
                </a:solidFill>
                <a:latin typeface="Roboto" panose="02000000000000000000" pitchFamily="2" charset="0"/>
              </a:rPr>
              <a:t>탄자니아</a:t>
            </a:r>
            <a:r>
              <a:rPr lang="en-US" altLang="ko-KR" sz="2000" dirty="0">
                <a:solidFill>
                  <a:srgbClr val="FFFFFF"/>
                </a:solidFill>
                <a:latin typeface="Roboto" panose="02000000000000000000" pitchFamily="2" charset="0"/>
              </a:rPr>
              <a:t>, </a:t>
            </a:r>
            <a:r>
              <a:rPr lang="ko-KR" altLang="en-US" sz="2000" dirty="0">
                <a:solidFill>
                  <a:srgbClr val="FFFFFF"/>
                </a:solidFill>
                <a:latin typeface="Roboto" panose="02000000000000000000" pitchFamily="2" charset="0"/>
              </a:rPr>
              <a:t>베트남</a:t>
            </a:r>
            <a:endParaRPr lang="en-US" altLang="ko-KR" sz="2000" b="0" i="0" dirty="0">
              <a:solidFill>
                <a:srgbClr val="FFFFFF"/>
              </a:solidFill>
              <a:effectLst/>
              <a:latin typeface="Roboto" panose="02000000000000000000" pitchFamily="2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ko-KR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ko-KR" altLang="en-US" sz="2000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산미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★</a:t>
            </a:r>
            <a:r>
              <a:rPr kumimoji="0" lang="ko-KR" altLang="ko-KR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맑은 고딕" panose="020B0503020000020004" pitchFamily="50" charset="-127"/>
                <a:ea typeface="var( --e-global-typography-text-font-family )"/>
                <a:cs typeface="+mn-cs"/>
              </a:rPr>
              <a:t>☆☆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☆☆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바디감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★★★★☆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en-US" sz="2000" b="0" i="0" u="none" strike="noStrik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부드러움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★★★☆☆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ko-KR" altLang="en-US" sz="2000" cap="none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중후함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★★★★☆</a:t>
            </a: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en-US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고소함 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★★★☆☆</a:t>
            </a:r>
            <a:endParaRPr kumimoji="0" lang="ko-KR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2D503D4B-B78E-A874-CF98-1236CFD7AA9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46153" y="1065862"/>
            <a:ext cx="3313163" cy="4736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4092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E71ECF-98CC-F951-296F-9137AFA623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AD4A3942-3C43-86B7-8CF4-2A96633013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3623" b="11790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D19A3CF6-968B-3D39-E8BD-B8E3EC592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065862"/>
            <a:ext cx="3313164" cy="4726276"/>
          </a:xfrm>
        </p:spPr>
        <p:txBody>
          <a:bodyPr>
            <a:normAutofit/>
          </a:bodyPr>
          <a:lstStyle/>
          <a:p>
            <a:pPr algn="r"/>
            <a:endParaRPr lang="ko-KR" altLang="en-US" sz="4000" dirty="0">
              <a:solidFill>
                <a:srgbClr val="FFFFFF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873D237-6A79-4FE9-714B-6145BF7B51A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55379" y="1065862"/>
            <a:ext cx="5744685" cy="4726276"/>
          </a:xfrm>
        </p:spPr>
        <p:txBody>
          <a:bodyPr anchor="ctr"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altLang="ko-KR" sz="2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6</a:t>
            </a:r>
            <a:r>
              <a:rPr kumimoji="0" lang="ko-KR" altLang="ko-KR" sz="2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. </a:t>
            </a:r>
            <a:r>
              <a:rPr lang="ko-KR" altLang="en-US" sz="2000" b="1" cap="none" dirty="0" err="1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다크브라운</a:t>
            </a:r>
            <a:endParaRPr lang="en-US" altLang="ko-KR" sz="2000" b="1" cap="none" dirty="0">
              <a:solidFill>
                <a:srgbClr val="FFFFFF"/>
              </a:solidFill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ko-KR" altLang="ko-KR" sz="2000" b="1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  배전도 : 강 배전 /풀 시티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en-US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초반</a:t>
            </a: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ko-KR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indent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None/>
            </a:pP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  </a:t>
            </a:r>
            <a:r>
              <a:rPr lang="ko-KR" altLang="en-US" sz="2000" cap="none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선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ko-KR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블랜딩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lang="en-US" altLang="ko-KR" sz="2000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(</a:t>
            </a:r>
            <a:r>
              <a:rPr lang="ko-KR" altLang="en-US" sz="2000" dirty="0" err="1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아라비카</a:t>
            </a:r>
            <a:r>
              <a:rPr lang="ko-KR" altLang="en-US" sz="2000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lang="en-US" altLang="ko-KR" sz="2000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100%)</a:t>
            </a:r>
            <a:br>
              <a:rPr lang="en-US" altLang="ko-KR" sz="2000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</a:b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  배합비율 : </a:t>
            </a:r>
            <a:r>
              <a:rPr kumimoji="0" lang="ko-KR" altLang="en-US" sz="200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latin typeface="Roboto" panose="02000000000000000000" pitchFamily="2" charset="0"/>
                <a:ea typeface="var( --e-global-typography-text-font-family )"/>
              </a:rPr>
              <a:t>브라질</a:t>
            </a:r>
            <a:r>
              <a:rPr lang="en-US" altLang="ko-KR" sz="2000" dirty="0">
                <a:solidFill>
                  <a:srgbClr val="FFFFFF"/>
                </a:solidFill>
                <a:latin typeface="Roboto" panose="02000000000000000000" pitchFamily="2" charset="0"/>
              </a:rPr>
              <a:t>,</a:t>
            </a:r>
            <a:r>
              <a:rPr lang="en-US" altLang="ko-KR" sz="20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ko-KR" altLang="en-US" sz="2000" dirty="0">
                <a:solidFill>
                  <a:srgbClr val="FFFFFF"/>
                </a:solidFill>
                <a:latin typeface="Roboto" panose="02000000000000000000" pitchFamily="2" charset="0"/>
              </a:rPr>
              <a:t>케냐</a:t>
            </a:r>
            <a:r>
              <a:rPr lang="en-US" altLang="ko-KR" sz="2000" dirty="0">
                <a:solidFill>
                  <a:srgbClr val="FFFFFF"/>
                </a:solidFill>
                <a:latin typeface="Roboto" panose="02000000000000000000" pitchFamily="2" charset="0"/>
              </a:rPr>
              <a:t>AA, </a:t>
            </a:r>
            <a:r>
              <a:rPr lang="ko-KR" altLang="en-US" sz="2000" dirty="0">
                <a:solidFill>
                  <a:srgbClr val="FFFFFF"/>
                </a:solidFill>
                <a:latin typeface="Roboto" panose="02000000000000000000" pitchFamily="2" charset="0"/>
              </a:rPr>
              <a:t>콜롬비아</a:t>
            </a:r>
            <a:endParaRPr lang="en-US" altLang="ko-KR" sz="2000" dirty="0">
              <a:solidFill>
                <a:srgbClr val="FFFFFF"/>
              </a:solidFill>
              <a:latin typeface="Roboto" panose="02000000000000000000" pitchFamily="2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ko-KR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lvl="0" indent="0" eaLnBrk="0" fontAlgn="base" latinLnBrk="0" hangingPunct="0">
              <a:spcBef>
                <a:spcPct val="0"/>
              </a:spcBef>
              <a:spcAft>
                <a:spcPts val="600"/>
              </a:spcAft>
              <a:buNone/>
            </a:pPr>
            <a:r>
              <a:rPr lang="ko-KR" altLang="en-US" sz="2000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산   미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lang="ko-KR" altLang="ko-KR" sz="2000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★★★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☆☆</a:t>
            </a:r>
          </a:p>
          <a:p>
            <a:pPr marL="0" indent="0" eaLnBrk="0" fontAlgn="base" latinLnBrk="0" hangingPunct="0">
              <a:spcBef>
                <a:spcPct val="0"/>
              </a:spcBef>
              <a:spcAft>
                <a:spcPts val="600"/>
              </a:spcAft>
              <a:buNone/>
            </a:pPr>
            <a:r>
              <a:rPr kumimoji="0" lang="ko-KR" altLang="ko-KR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바디감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★★★</a:t>
            </a:r>
            <a:r>
              <a:rPr lang="ko-KR" altLang="ko-KR" sz="2000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☆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☆</a:t>
            </a:r>
          </a:p>
          <a:p>
            <a:pPr marL="0" lvl="0" indent="0" eaLnBrk="0" fontAlgn="base" latinLnBrk="0" hangingPunct="0">
              <a:spcBef>
                <a:spcPct val="0"/>
              </a:spcBef>
              <a:spcAft>
                <a:spcPts val="600"/>
              </a:spcAft>
              <a:buNone/>
            </a:pPr>
            <a:r>
              <a:rPr kumimoji="0" lang="ko-KR" altLang="en-US" sz="2000" b="0" i="0" u="none" strike="noStrik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마일드</a:t>
            </a:r>
            <a:r>
              <a:rPr kumimoji="0" lang="ko-KR" altLang="en-US" sz="2000" b="0" i="0" u="none" strike="noStrik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★★★</a:t>
            </a:r>
            <a:r>
              <a:rPr lang="ko-KR" altLang="ko-KR" sz="2000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★★</a:t>
            </a:r>
            <a:endParaRPr kumimoji="0" lang="ko-KR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ko-KR" altLang="en-US" sz="2000" cap="none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단   맛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★★★★☆</a:t>
            </a: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lvl="0" indent="0" eaLnBrk="0" fontAlgn="base" latinLnBrk="0" hangingPunct="0">
              <a:spcBef>
                <a:spcPct val="0"/>
              </a:spcBef>
              <a:spcAft>
                <a:spcPts val="600"/>
              </a:spcAft>
              <a:buNone/>
            </a:pPr>
            <a:r>
              <a:rPr lang="ko-KR" altLang="en-US" sz="2000" dirty="0" err="1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과일향</a:t>
            </a:r>
            <a:r>
              <a:rPr kumimoji="0" lang="ko-KR" altLang="en-US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★★★</a:t>
            </a:r>
            <a:r>
              <a:rPr lang="ko-KR" altLang="ko-KR" sz="2000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★★</a:t>
            </a:r>
            <a:endParaRPr kumimoji="0" lang="ko-KR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B7D4C1C2-2981-7A2C-ECEB-E668A973BD2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54884" y="1065862"/>
            <a:ext cx="3295701" cy="4736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7517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2533</TotalTime>
  <Words>443</Words>
  <Application>Microsoft Office PowerPoint</Application>
  <PresentationFormat>와이드스크린</PresentationFormat>
  <Paragraphs>116</Paragraphs>
  <Slides>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4" baseType="lpstr">
      <vt:lpstr>HY울릉도M</vt:lpstr>
      <vt:lpstr>맑은 고딕</vt:lpstr>
      <vt:lpstr>Arial</vt:lpstr>
      <vt:lpstr>Calibri</vt:lpstr>
      <vt:lpstr>Calibri Light</vt:lpstr>
      <vt:lpstr>Roboto</vt:lpstr>
      <vt:lpstr>Office 테마</vt:lpstr>
      <vt:lpstr>- 납품 원두커피 종류 및 단가 (vat포함)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DOCTOR SCALE</dc:title>
  <dc:creator>wow</dc:creator>
  <cp:lastModifiedBy>모어 인</cp:lastModifiedBy>
  <cp:revision>222</cp:revision>
  <dcterms:created xsi:type="dcterms:W3CDTF">2018-12-06T10:50:24Z</dcterms:created>
  <dcterms:modified xsi:type="dcterms:W3CDTF">2025-08-05T05:54:26Z</dcterms:modified>
</cp:coreProperties>
</file>