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11"/>
  </p:notesMasterIdLst>
  <p:sldIdLst>
    <p:sldId id="256" r:id="rId3"/>
    <p:sldId id="257" r:id="rId4"/>
    <p:sldId id="269" r:id="rId5"/>
    <p:sldId id="267" r:id="rId6"/>
    <p:sldId id="260" r:id="rId7"/>
    <p:sldId id="265" r:id="rId8"/>
    <p:sldId id="262" r:id="rId9"/>
    <p:sldId id="261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265210-1C7A-7731-AF28-391D476D6658}" name="최 현준" initials="최현" userId="768f9e8bf2ca2da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598" autoAdjust="0"/>
  </p:normalViewPr>
  <p:slideViewPr>
    <p:cSldViewPr snapToGrid="0" showGuides="1">
      <p:cViewPr varScale="1">
        <p:scale>
          <a:sx n="103" d="100"/>
          <a:sy n="103" d="100"/>
        </p:scale>
        <p:origin x="7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맑은 고딕"/>
      </a:defRPr>
    </a:lvl1pPr>
    <a:lvl2pPr indent="228600" latinLnBrk="0">
      <a:defRPr sz="1200">
        <a:latin typeface="+mn-lt"/>
        <a:ea typeface="+mn-ea"/>
        <a:cs typeface="+mn-cs"/>
        <a:sym typeface="맑은 고딕"/>
      </a:defRPr>
    </a:lvl2pPr>
    <a:lvl3pPr indent="457200" latinLnBrk="0">
      <a:defRPr sz="1200">
        <a:latin typeface="+mn-lt"/>
        <a:ea typeface="+mn-ea"/>
        <a:cs typeface="+mn-cs"/>
        <a:sym typeface="맑은 고딕"/>
      </a:defRPr>
    </a:lvl3pPr>
    <a:lvl4pPr indent="685800" latinLnBrk="0">
      <a:defRPr sz="1200">
        <a:latin typeface="+mn-lt"/>
        <a:ea typeface="+mn-ea"/>
        <a:cs typeface="+mn-cs"/>
        <a:sym typeface="맑은 고딕"/>
      </a:defRPr>
    </a:lvl4pPr>
    <a:lvl5pPr indent="914400" latinLnBrk="0">
      <a:defRPr sz="1200">
        <a:latin typeface="+mn-lt"/>
        <a:ea typeface="+mn-ea"/>
        <a:cs typeface="+mn-cs"/>
        <a:sym typeface="맑은 고딕"/>
      </a:defRPr>
    </a:lvl5pPr>
    <a:lvl6pPr indent="1143000" latinLnBrk="0">
      <a:defRPr sz="1200">
        <a:latin typeface="+mn-lt"/>
        <a:ea typeface="+mn-ea"/>
        <a:cs typeface="+mn-cs"/>
        <a:sym typeface="맑은 고딕"/>
      </a:defRPr>
    </a:lvl6pPr>
    <a:lvl7pPr indent="1371600" latinLnBrk="0">
      <a:defRPr sz="1200">
        <a:latin typeface="+mn-lt"/>
        <a:ea typeface="+mn-ea"/>
        <a:cs typeface="+mn-cs"/>
        <a:sym typeface="맑은 고딕"/>
      </a:defRPr>
    </a:lvl7pPr>
    <a:lvl8pPr indent="1600200" latinLnBrk="0">
      <a:defRPr sz="1200">
        <a:latin typeface="+mn-lt"/>
        <a:ea typeface="+mn-ea"/>
        <a:cs typeface="+mn-cs"/>
        <a:sym typeface="맑은 고딕"/>
      </a:defRPr>
    </a:lvl8pPr>
    <a:lvl9pPr indent="1828800" latinLnBrk="0">
      <a:defRPr sz="1200">
        <a:latin typeface="+mn-lt"/>
        <a:ea typeface="+mn-ea"/>
        <a:cs typeface="+mn-cs"/>
        <a:sym typeface="맑은 고딕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슬라이드 복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제목 및 내용 복사"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5745907" y="-129066"/>
            <a:ext cx="10431794" cy="5917091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 3 복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47312" y="-428752"/>
            <a:ext cx="13389948" cy="7595007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Object 5" descr="Objec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43" y="-343401"/>
            <a:ext cx="6813562" cy="3771973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Object 13" descr="Object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48376" y="3451852"/>
            <a:ext cx="5158548" cy="22925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Object 16" descr="Object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300268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Object 19" descr="Object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11921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Object 22" descr="Object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602868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Object 25" descr="Object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593816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Object 28" descr="Object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584763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Object 31" descr="Object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575710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Object 34" descr="Object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39079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Object 37" descr="Object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20974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006.png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 4 복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8365150" y="-1618685"/>
            <a:ext cx="26344905" cy="14943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Object 28" descr="Object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00268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Object 31" descr="Object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11921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Object 34" descr="Object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02868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Object 37" descr="Object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93816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Object 40" descr="Object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4763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Object 43" descr="Object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75710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Object 46" descr="Object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9079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Object 49" descr="Object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20974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 5 복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238965" y="4598741"/>
            <a:ext cx="5330530" cy="30235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Object 5" descr="Objec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2957239" y="-395229"/>
            <a:ext cx="4864304" cy="2759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Object 10" descr="Object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300268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Object 13" descr="Object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11921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Object 16" descr="Object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02868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Object 19" descr="Object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93816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Object 22" descr="Object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84763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Object 25" descr="Object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75710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Object 28" descr="Object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39079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Object 31" descr="Object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620974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제목을 입력해주세요_-010.png" descr="제목을 입력해주세요_-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 8 복사"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043534" y="3657561"/>
            <a:ext cx="10184876" cy="57770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Object 6" descr="Objec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00268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Object 9" descr="Objec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11921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Object 12" descr="Object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02868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93816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Object 18" descr="Object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84763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Object 21" descr="Object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75710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Object 24" descr="Object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39079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Object 27" descr="Object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20974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제목 텍스트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3200">
                <a:latin typeface="+mn-lt"/>
                <a:ea typeface="+mn-ea"/>
                <a:cs typeface="+mn-cs"/>
                <a:sym typeface="맑은 고딕"/>
              </a:defRPr>
            </a:lvl1pPr>
          </a:lstStyle>
          <a:p>
            <a:r>
              <a:t>제목 텍스트</a:t>
            </a:r>
          </a:p>
        </p:txBody>
      </p:sp>
      <p:sp>
        <p:nvSpPr>
          <p:cNvPr id="209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0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buSzTx/>
              <a:buFontTx/>
              <a:buNone/>
              <a:defRPr sz="1600">
                <a:latin typeface="+mn-lt"/>
                <a:ea typeface="+mn-ea"/>
                <a:cs typeface="+mn-cs"/>
                <a:sym typeface="맑은 고딕"/>
              </a:defRPr>
            </a:lvl1pPr>
            <a:lvl2pPr marL="0" indent="0">
              <a:buSzTx/>
              <a:buFontTx/>
              <a:buNone/>
              <a:defRPr sz="1600">
                <a:latin typeface="+mn-lt"/>
                <a:ea typeface="+mn-ea"/>
                <a:cs typeface="+mn-cs"/>
                <a:sym typeface="맑은 고딕"/>
              </a:defRPr>
            </a:lvl2pPr>
            <a:lvl3pPr marL="0" indent="0">
              <a:buSzTx/>
              <a:buFontTx/>
              <a:buNone/>
              <a:defRPr sz="1600">
                <a:latin typeface="+mn-lt"/>
                <a:ea typeface="+mn-ea"/>
                <a:cs typeface="+mn-cs"/>
                <a:sym typeface="맑은 고딕"/>
              </a:defRPr>
            </a:lvl3pPr>
            <a:lvl4pPr marL="0" indent="0">
              <a:buSzTx/>
              <a:buFontTx/>
              <a:buNone/>
              <a:defRPr sz="1600">
                <a:latin typeface="+mn-lt"/>
                <a:ea typeface="+mn-ea"/>
                <a:cs typeface="+mn-cs"/>
                <a:sym typeface="맑은 고딕"/>
              </a:defRPr>
            </a:lvl4pPr>
            <a:lvl5pPr marL="0" indent="0">
              <a:buSzTx/>
              <a:buFontTx/>
              <a:buNone/>
              <a:defRPr sz="1600">
                <a:latin typeface="+mn-lt"/>
                <a:ea typeface="+mn-ea"/>
                <a:cs typeface="+mn-cs"/>
                <a:sym typeface="맑은 고딕"/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1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제목 텍스트"/>
          <p:cNvSpPr txBox="1">
            <a:spLocks noGrp="1"/>
          </p:cNvSpPr>
          <p:nvPr>
            <p:ph type="title"/>
          </p:nvPr>
        </p:nvSpPr>
        <p:spPr>
          <a:xfrm>
            <a:off x="457199" y="1420283"/>
            <a:ext cx="5181601" cy="980017"/>
          </a:xfrm>
          <a:prstGeom prst="rect">
            <a:avLst/>
          </a:prstGeom>
        </p:spPr>
        <p:txBody>
          <a:bodyPr lIns="30479" tIns="30479" rIns="30479" bIns="30479"/>
          <a:lstStyle>
            <a:lvl1pPr algn="ctr" defTabSz="609600">
              <a:lnSpc>
                <a:spcPct val="100000"/>
              </a:lnSpc>
              <a:defRPr sz="2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제목 텍스트</a:t>
            </a:r>
          </a:p>
        </p:txBody>
      </p:sp>
      <p:sp>
        <p:nvSpPr>
          <p:cNvPr id="219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914399" y="2590799"/>
            <a:ext cx="4267201" cy="1168402"/>
          </a:xfrm>
          <a:prstGeom prst="rect">
            <a:avLst/>
          </a:prstGeom>
        </p:spPr>
        <p:txBody>
          <a:bodyPr lIns="30479" tIns="30479" rIns="30479" bIns="30479"/>
          <a:lstStyle>
            <a:lvl1pPr marL="0" indent="0" algn="ctr" defTabSz="6096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 algn="ctr" defTabSz="6096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 algn="ctr" defTabSz="6096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 algn="ctr" defTabSz="6096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 algn="ctr" defTabSz="6096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20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5614550" y="4276506"/>
            <a:ext cx="176650" cy="165538"/>
          </a:xfrm>
          <a:prstGeom prst="rect">
            <a:avLst/>
          </a:prstGeom>
        </p:spPr>
        <p:txBody>
          <a:bodyPr lIns="30479" tIns="30479" rIns="30479" bIns="30479"/>
          <a:lstStyle>
            <a:lvl1pPr defTabSz="609600">
              <a:defRPr sz="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5F845E-E5FD-1801-DE2E-389FF5938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417F24F-7939-7D9D-09CC-3072C7C95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286C64-CE88-5A54-9F84-068C13753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E4D471-015F-313A-229A-BB964E36B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0949FB-392D-69CB-894F-0DE743BE0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187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FFDDBD-1469-238D-8AE6-4ECDCE0EC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F76B4A-5C24-00ED-54D6-5D8D83F12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636F2A3-7A3E-C728-B148-C7B74473A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FDEEAA-274D-9343-B99B-F0B4D44FB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C5EB80-69F3-50FA-EB3A-4B39B316F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8846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97D1EA-9019-A981-CA1D-FF295131C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C9C44D-1624-E288-E846-92BD8DA83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BE9A83-A95C-1436-E468-346D0706E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A7DB08-E140-661B-2E34-2A7AC8B80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4F5F9D-C519-3009-36C8-DB3F8DF9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50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1F3416-D009-4F4D-61D6-FD2A9A5AC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59906A-C59A-CD16-69EC-09721D22DD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9E79ED1-D7F1-BFE8-4E42-576039C0C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28852E5-7361-A794-18AB-A520ECED3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487570A-EF63-6C7A-97D7-5197B3F49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3AD4731-D770-5A40-EB4D-E9DE848D9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321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18CFC4-06EA-9585-884E-E65738861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81AEAF1-3300-DC16-3CE0-6E4F252AD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9CBBEF-38DF-2855-9306-B506AF06C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9CFAD85-6195-ED64-FAC2-DA20BD11C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38AADDE-3551-920A-9527-759AB5EF8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28BF678-3D6A-FEE9-24CA-28748020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F03A1C3-7A7C-7918-B30F-C95B87B20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33D2431-B26B-2723-34F5-46B4C826B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193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8823F1-B2A5-AFC6-1B70-151CE4812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ED680FE-57F6-16E4-1296-C04B3110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1A58B84-95AD-ABEA-36C4-4186E2D9B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9BB15B0-D132-0B91-029D-CDD08A2AC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227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4E13432-838E-5C58-7200-1E03AC0D5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3BE0038-4652-F4DD-13C9-9E6E3B97A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AA6B41A-4A2D-76EE-AED5-E381CC8BF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053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3C3235-0161-4B53-6406-0B8F272C0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5B104B-5B87-1781-11D7-191457E68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D83E977-1772-6A9F-1D46-4650BFD93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A37631B-C887-AECB-5FBA-57C52E10A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91F73E5-56BB-325B-D3A1-E46F81B7E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545187-85E6-3F10-906F-81A3440DC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157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A483BA-3F39-4A74-81C3-B60AEEB93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6BF3477-8F67-D657-E4C7-DD0528DA0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381B3A5-BA0A-2567-48E7-07D31428A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A427E72-C1D3-3394-5196-15731EEC4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F2ADA36-799A-6583-C232-E5D656D77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CA6D7FB-20BC-AEB5-0284-8D7BCEC64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24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1E8EF0-7A76-C09E-858F-052EDA4A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4C7C5C2-3E92-8D81-4D58-EC24AEEFD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478828-62D0-5823-8220-E9859BD1C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5CF873-B745-4AAD-FBDF-7DC245A97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BBCEE1-287C-8135-A67A-C7FFEDFD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41045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BAFA42B-9739-1D13-02EC-F986624AD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EAB6A12-7160-F897-9F48-323FE479C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CB1E33-23A6-C43B-AF74-BED3AEB7E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9E9A206-199C-DB0A-E7F1-33755F0E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D57EFA-1986-E593-7F75-2DFCAD97A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286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23" Type="http://schemas.openxmlformats.org/officeDocument/2006/relationships/image" Target="../media/image1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Relationship Id="rId22" Type="http://schemas.openxmlformats.org/officeDocument/2006/relationships/image" Target="../media/image1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Object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0800000">
            <a:off x="-3200718" y="-1974706"/>
            <a:ext cx="10264071" cy="582195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ject 5" descr="Object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>
            <a:off x="7234780" y="3966380"/>
            <a:ext cx="7706029" cy="437099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Object 8" descr="Object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0800000">
            <a:off x="-1430672" y="-953175"/>
            <a:ext cx="14473463" cy="820959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Object 11" descr="Object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0800000">
            <a:off x="6634360" y="4241742"/>
            <a:ext cx="7706028" cy="437099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Object 14" descr="Object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0800000">
            <a:off x="-3029289" y="-2233668"/>
            <a:ext cx="10264071" cy="5821956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ject 17" descr="Object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57587" y="667949"/>
            <a:ext cx="3531301" cy="221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Object 19" descr="Object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33842" y="5473486"/>
            <a:ext cx="2166660" cy="628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Object 21" descr="Object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8540000">
            <a:off x="-1349885" y="5162869"/>
            <a:ext cx="2881638" cy="1122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Object 24" descr="Object 2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8540000">
            <a:off x="10493430" y="457929"/>
            <a:ext cx="2881637" cy="11220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" name="그룹 1008"/>
          <p:cNvGrpSpPr/>
          <p:nvPr/>
        </p:nvGrpSpPr>
        <p:grpSpPr>
          <a:xfrm>
            <a:off x="1018677" y="5616584"/>
            <a:ext cx="4120914" cy="518927"/>
            <a:chOff x="0" y="0"/>
            <a:chExt cx="4120912" cy="518926"/>
          </a:xfrm>
        </p:grpSpPr>
        <p:pic>
          <p:nvPicPr>
            <p:cNvPr id="11" name="Object 28" descr="Object 2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92654" y="0"/>
              <a:ext cx="1631758" cy="255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Object 29" descr="Object 29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92654" y="237906"/>
              <a:ext cx="3928259" cy="2810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Object 30" descr="Object 30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566"/>
              <a:ext cx="212627" cy="2418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Object 31" descr="Object 31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0" y="253909"/>
              <a:ext cx="232075" cy="2418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" name="제목 텍스트"/>
          <p:cNvSpPr txBox="1">
            <a:spLocks noGrp="1"/>
          </p:cNvSpPr>
          <p:nvPr>
            <p:ph type="title"/>
          </p:nvPr>
        </p:nvSpPr>
        <p:spPr>
          <a:xfrm>
            <a:off x="1826683" y="769937"/>
            <a:ext cx="97536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제목 텍스트</a:t>
            </a:r>
          </a:p>
        </p:txBody>
      </p:sp>
      <p:sp>
        <p:nvSpPr>
          <p:cNvPr id="17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8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9" r:id="rId7"/>
    <p:sldLayoutId id="2147483660" r:id="rId8"/>
    <p:sldLayoutId id="2147483661" r:id="rId9"/>
    <p:sldLayoutId id="2147483662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D8A8A06-00F9-9472-0460-0BF25C740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A884E1E-70FD-5B7C-5AF6-D59090394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E4D303-4485-9643-3EA2-814AB1F752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B9E14-4A68-4D42-AD9D-EEFB69B352B3}" type="datetimeFigureOut">
              <a:rPr lang="ko-KR" altLang="en-US" smtClean="0"/>
              <a:t>2024-05-23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7498C7-5DB2-4085-86D3-AF9FA47750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3782FE-D928-EB53-9A19-6C30E4BC5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47004-58FD-47E0-AC71-67BFDB4B65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2043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.jpeg"/><Relationship Id="rId18" Type="http://schemas.openxmlformats.org/officeDocument/2006/relationships/image" Target="../media/image59.jpeg"/><Relationship Id="rId26" Type="http://schemas.openxmlformats.org/officeDocument/2006/relationships/image" Target="../media/image67.jpeg"/><Relationship Id="rId39" Type="http://schemas.openxmlformats.org/officeDocument/2006/relationships/image" Target="../media/image80.jpeg"/><Relationship Id="rId21" Type="http://schemas.openxmlformats.org/officeDocument/2006/relationships/image" Target="../media/image62.jpeg"/><Relationship Id="rId34" Type="http://schemas.openxmlformats.org/officeDocument/2006/relationships/image" Target="../media/image75.jpeg"/><Relationship Id="rId42" Type="http://schemas.openxmlformats.org/officeDocument/2006/relationships/image" Target="../media/image83.jpeg"/><Relationship Id="rId47" Type="http://schemas.openxmlformats.org/officeDocument/2006/relationships/image" Target="../media/image88.jpeg"/><Relationship Id="rId7" Type="http://schemas.openxmlformats.org/officeDocument/2006/relationships/image" Target="../media/image48.jpeg"/><Relationship Id="rId2" Type="http://schemas.openxmlformats.org/officeDocument/2006/relationships/image" Target="../media/image43.png"/><Relationship Id="rId16" Type="http://schemas.openxmlformats.org/officeDocument/2006/relationships/image" Target="../media/image57.jpeg"/><Relationship Id="rId29" Type="http://schemas.openxmlformats.org/officeDocument/2006/relationships/image" Target="../media/image70.jpeg"/><Relationship Id="rId11" Type="http://schemas.openxmlformats.org/officeDocument/2006/relationships/image" Target="../media/image52.jpeg"/><Relationship Id="rId24" Type="http://schemas.openxmlformats.org/officeDocument/2006/relationships/image" Target="../media/image65.jpeg"/><Relationship Id="rId32" Type="http://schemas.openxmlformats.org/officeDocument/2006/relationships/image" Target="../media/image73.jpeg"/><Relationship Id="rId37" Type="http://schemas.openxmlformats.org/officeDocument/2006/relationships/image" Target="../media/image78.jpeg"/><Relationship Id="rId40" Type="http://schemas.openxmlformats.org/officeDocument/2006/relationships/image" Target="../media/image81.jpeg"/><Relationship Id="rId45" Type="http://schemas.openxmlformats.org/officeDocument/2006/relationships/image" Target="../media/image86.jpe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23" Type="http://schemas.openxmlformats.org/officeDocument/2006/relationships/image" Target="../media/image64.jpeg"/><Relationship Id="rId28" Type="http://schemas.openxmlformats.org/officeDocument/2006/relationships/image" Target="../media/image69.jpeg"/><Relationship Id="rId36" Type="http://schemas.openxmlformats.org/officeDocument/2006/relationships/image" Target="../media/image77.jpeg"/><Relationship Id="rId49" Type="http://schemas.openxmlformats.org/officeDocument/2006/relationships/image" Target="../media/image90.jpeg"/><Relationship Id="rId10" Type="http://schemas.openxmlformats.org/officeDocument/2006/relationships/image" Target="../media/image51.jpeg"/><Relationship Id="rId19" Type="http://schemas.openxmlformats.org/officeDocument/2006/relationships/image" Target="../media/image60.jpeg"/><Relationship Id="rId31" Type="http://schemas.openxmlformats.org/officeDocument/2006/relationships/image" Target="../media/image72.jpeg"/><Relationship Id="rId44" Type="http://schemas.openxmlformats.org/officeDocument/2006/relationships/image" Target="../media/image85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Relationship Id="rId14" Type="http://schemas.openxmlformats.org/officeDocument/2006/relationships/image" Target="../media/image55.jpeg"/><Relationship Id="rId22" Type="http://schemas.openxmlformats.org/officeDocument/2006/relationships/image" Target="../media/image63.jpeg"/><Relationship Id="rId27" Type="http://schemas.openxmlformats.org/officeDocument/2006/relationships/image" Target="../media/image68.jpeg"/><Relationship Id="rId30" Type="http://schemas.openxmlformats.org/officeDocument/2006/relationships/image" Target="../media/image71.jpeg"/><Relationship Id="rId35" Type="http://schemas.openxmlformats.org/officeDocument/2006/relationships/image" Target="../media/image76.jpeg"/><Relationship Id="rId43" Type="http://schemas.openxmlformats.org/officeDocument/2006/relationships/image" Target="../media/image84.jpeg"/><Relationship Id="rId48" Type="http://schemas.openxmlformats.org/officeDocument/2006/relationships/image" Target="../media/image89.jpeg"/><Relationship Id="rId8" Type="http://schemas.openxmlformats.org/officeDocument/2006/relationships/image" Target="../media/image49.jpeg"/><Relationship Id="rId3" Type="http://schemas.openxmlformats.org/officeDocument/2006/relationships/image" Target="../media/image44.png"/><Relationship Id="rId12" Type="http://schemas.openxmlformats.org/officeDocument/2006/relationships/image" Target="../media/image53.jpeg"/><Relationship Id="rId17" Type="http://schemas.openxmlformats.org/officeDocument/2006/relationships/image" Target="../media/image58.jpeg"/><Relationship Id="rId25" Type="http://schemas.openxmlformats.org/officeDocument/2006/relationships/image" Target="../media/image66.jpeg"/><Relationship Id="rId33" Type="http://schemas.openxmlformats.org/officeDocument/2006/relationships/image" Target="../media/image74.jpeg"/><Relationship Id="rId38" Type="http://schemas.openxmlformats.org/officeDocument/2006/relationships/image" Target="../media/image79.jpeg"/><Relationship Id="rId46" Type="http://schemas.openxmlformats.org/officeDocument/2006/relationships/image" Target="../media/image87.jpeg"/><Relationship Id="rId20" Type="http://schemas.openxmlformats.org/officeDocument/2006/relationships/image" Target="../media/image61.jpeg"/><Relationship Id="rId41" Type="http://schemas.openxmlformats.org/officeDocument/2006/relationships/image" Target="../media/image8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17.png"/><Relationship Id="rId7" Type="http://schemas.openxmlformats.org/officeDocument/2006/relationships/image" Target="../media/image93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5" Type="http://schemas.openxmlformats.org/officeDocument/2006/relationships/image" Target="../media/image19.png"/><Relationship Id="rId10" Type="http://schemas.openxmlformats.org/officeDocument/2006/relationships/image" Target="../media/image96.png"/><Relationship Id="rId4" Type="http://schemas.openxmlformats.org/officeDocument/2006/relationships/image" Target="../media/image18.png"/><Relationship Id="rId9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INMORE…"/>
          <p:cNvSpPr txBox="1"/>
          <p:nvPr/>
        </p:nvSpPr>
        <p:spPr>
          <a:xfrm>
            <a:off x="3768763" y="2076953"/>
            <a:ext cx="4654475" cy="1892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/>
          <a:p>
            <a:pPr algn="ctr">
              <a:lnSpc>
                <a:spcPct val="80000"/>
              </a:lnSpc>
              <a:defRPr sz="7300">
                <a:latin typeface="Pretendard Black"/>
                <a:ea typeface="Pretendard Black"/>
                <a:cs typeface="Pretendard Black"/>
                <a:sym typeface="Pretendard Black"/>
              </a:defRPr>
            </a:pPr>
            <a:r>
              <a:rPr dirty="0"/>
              <a:t>INMORE </a:t>
            </a:r>
          </a:p>
          <a:p>
            <a:pPr algn="ctr">
              <a:lnSpc>
                <a:spcPct val="80000"/>
              </a:lnSpc>
              <a:defRPr sz="7300">
                <a:latin typeface="Pretendard Black"/>
                <a:ea typeface="Pretendard Black"/>
                <a:cs typeface="Pretendard Black"/>
                <a:sym typeface="Pretendard Black"/>
              </a:defRPr>
            </a:pPr>
            <a:r>
              <a:rPr dirty="0"/>
              <a:t>BUSINESS</a:t>
            </a:r>
          </a:p>
        </p:txBody>
      </p:sp>
      <p:sp>
        <p:nvSpPr>
          <p:cNvPr id="230" name="PRESENTATION"/>
          <p:cNvSpPr txBox="1"/>
          <p:nvPr/>
        </p:nvSpPr>
        <p:spPr>
          <a:xfrm>
            <a:off x="4507746" y="3917944"/>
            <a:ext cx="3176507" cy="487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3200">
                <a:solidFill>
                  <a:srgbClr val="535353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r>
              <a:t>PRESENTATION</a:t>
            </a:r>
          </a:p>
        </p:txBody>
      </p:sp>
      <p:sp>
        <p:nvSpPr>
          <p:cNvPr id="231" name="인모어 회사소개서"/>
          <p:cNvSpPr txBox="1"/>
          <p:nvPr/>
        </p:nvSpPr>
        <p:spPr>
          <a:xfrm>
            <a:off x="5491189" y="4610144"/>
            <a:ext cx="1209621" cy="267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1400">
                <a:solidFill>
                  <a:srgbClr val="535353"/>
                </a:solidFill>
                <a:latin typeface="Pretendard Medium"/>
                <a:ea typeface="Pretendard Medium"/>
                <a:cs typeface="Pretendard Medium"/>
                <a:sym typeface="Pretendard Medium"/>
              </a:defRPr>
            </a:lvl1pPr>
          </a:lstStyle>
          <a:p>
            <a:r>
              <a:rPr dirty="0"/>
              <a:t>인모어 </a:t>
            </a:r>
            <a:r>
              <a:rPr dirty="0" err="1"/>
              <a:t>소개서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ontents"/>
          <p:cNvSpPr txBox="1"/>
          <p:nvPr/>
        </p:nvSpPr>
        <p:spPr>
          <a:xfrm>
            <a:off x="1015484" y="1752926"/>
            <a:ext cx="1321832" cy="363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2200">
                <a:solidFill>
                  <a:srgbClr val="FFFFFF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r>
              <a:t>Contents</a:t>
            </a:r>
          </a:p>
        </p:txBody>
      </p:sp>
      <p:sp>
        <p:nvSpPr>
          <p:cNvPr id="234" name="01"/>
          <p:cNvSpPr txBox="1"/>
          <p:nvPr/>
        </p:nvSpPr>
        <p:spPr>
          <a:xfrm>
            <a:off x="4593054" y="1227552"/>
            <a:ext cx="1319418" cy="474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3100">
                <a:solidFill>
                  <a:srgbClr val="FFFFFF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t>01</a:t>
            </a:r>
          </a:p>
        </p:txBody>
      </p:sp>
      <p:sp>
        <p:nvSpPr>
          <p:cNvPr id="235" name="04"/>
          <p:cNvSpPr txBox="1"/>
          <p:nvPr/>
        </p:nvSpPr>
        <p:spPr>
          <a:xfrm>
            <a:off x="4597624" y="3606685"/>
            <a:ext cx="566818" cy="474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3100">
                <a:solidFill>
                  <a:srgbClr val="FFFFFF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t>04</a:t>
            </a:r>
          </a:p>
        </p:txBody>
      </p:sp>
      <p:sp>
        <p:nvSpPr>
          <p:cNvPr id="236" name="02"/>
          <p:cNvSpPr txBox="1"/>
          <p:nvPr/>
        </p:nvSpPr>
        <p:spPr>
          <a:xfrm>
            <a:off x="6705599" y="1227552"/>
            <a:ext cx="558802" cy="474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3100">
                <a:solidFill>
                  <a:srgbClr val="FFFFFF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t>02</a:t>
            </a:r>
          </a:p>
        </p:txBody>
      </p:sp>
      <p:sp>
        <p:nvSpPr>
          <p:cNvPr id="237" name="03"/>
          <p:cNvSpPr txBox="1"/>
          <p:nvPr/>
        </p:nvSpPr>
        <p:spPr>
          <a:xfrm>
            <a:off x="8876530" y="1227552"/>
            <a:ext cx="566818" cy="474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3100">
                <a:solidFill>
                  <a:srgbClr val="FFFFFF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t>03</a:t>
            </a:r>
          </a:p>
        </p:txBody>
      </p:sp>
      <p:sp>
        <p:nvSpPr>
          <p:cNvPr id="238" name="05"/>
          <p:cNvSpPr txBox="1"/>
          <p:nvPr/>
        </p:nvSpPr>
        <p:spPr>
          <a:xfrm>
            <a:off x="6706400" y="3606685"/>
            <a:ext cx="557200" cy="474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3100">
                <a:solidFill>
                  <a:srgbClr val="FFFFFF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t>05</a:t>
            </a:r>
          </a:p>
        </p:txBody>
      </p:sp>
      <p:sp>
        <p:nvSpPr>
          <p:cNvPr id="239" name="06"/>
          <p:cNvSpPr txBox="1"/>
          <p:nvPr/>
        </p:nvSpPr>
        <p:spPr>
          <a:xfrm>
            <a:off x="8878133" y="3606685"/>
            <a:ext cx="563612" cy="474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3100">
                <a:solidFill>
                  <a:srgbClr val="FFFFFF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t>06</a:t>
            </a:r>
          </a:p>
        </p:txBody>
      </p:sp>
      <p:sp>
        <p:nvSpPr>
          <p:cNvPr id="240" name="회사소개"/>
          <p:cNvSpPr txBox="1"/>
          <p:nvPr/>
        </p:nvSpPr>
        <p:spPr>
          <a:xfrm>
            <a:off x="4593054" y="1719392"/>
            <a:ext cx="1319418" cy="240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FFFFFF"/>
                </a:solidFill>
                <a:latin typeface="Pretendard SemiBold"/>
                <a:ea typeface="Pretendard SemiBold"/>
                <a:cs typeface="Pretendard SemiBold"/>
                <a:sym typeface="Pretendard SemiBold"/>
              </a:defRPr>
            </a:lvl1pPr>
          </a:lstStyle>
          <a:p>
            <a:r>
              <a:rPr dirty="0" err="1"/>
              <a:t>소개</a:t>
            </a:r>
            <a:endParaRPr dirty="0"/>
          </a:p>
        </p:txBody>
      </p:sp>
      <p:sp>
        <p:nvSpPr>
          <p:cNvPr id="241" name="사업 영역"/>
          <p:cNvSpPr txBox="1"/>
          <p:nvPr/>
        </p:nvSpPr>
        <p:spPr>
          <a:xfrm>
            <a:off x="6733198" y="1719392"/>
            <a:ext cx="1319418" cy="240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FFFFFF"/>
                </a:solidFill>
                <a:latin typeface="Pretendard SemiBold"/>
                <a:ea typeface="Pretendard SemiBold"/>
                <a:cs typeface="Pretendard SemiBold"/>
                <a:sym typeface="Pretendard SemiBold"/>
              </a:defRPr>
            </a:lvl1pPr>
          </a:lstStyle>
          <a:p>
            <a:r>
              <a:rPr lang="ko-KR" altLang="en-US" dirty="0"/>
              <a:t>업무</a:t>
            </a:r>
            <a:r>
              <a:rPr dirty="0"/>
              <a:t> </a:t>
            </a:r>
            <a:r>
              <a:rPr dirty="0" err="1"/>
              <a:t>영역</a:t>
            </a:r>
            <a:endParaRPr dirty="0"/>
          </a:p>
        </p:txBody>
      </p:sp>
      <p:sp>
        <p:nvSpPr>
          <p:cNvPr id="242" name="주요 컨설팅 실적"/>
          <p:cNvSpPr txBox="1"/>
          <p:nvPr/>
        </p:nvSpPr>
        <p:spPr>
          <a:xfrm>
            <a:off x="8886043" y="1719392"/>
            <a:ext cx="1319417" cy="240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FFFFFF"/>
                </a:solidFill>
                <a:latin typeface="Pretendard SemiBold"/>
                <a:ea typeface="Pretendard SemiBold"/>
                <a:cs typeface="Pretendard SemiBold"/>
                <a:sym typeface="Pretendard SemiBold"/>
              </a:defRPr>
            </a:lvl1pPr>
          </a:lstStyle>
          <a:p>
            <a:r>
              <a:t>주요 컨설팅 실적</a:t>
            </a:r>
          </a:p>
        </p:txBody>
      </p:sp>
      <p:sp>
        <p:nvSpPr>
          <p:cNvPr id="243" name="원두커피 블랜딩 종류"/>
          <p:cNvSpPr txBox="1"/>
          <p:nvPr/>
        </p:nvSpPr>
        <p:spPr>
          <a:xfrm>
            <a:off x="4593054" y="4054525"/>
            <a:ext cx="1528124" cy="243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FFFFFF"/>
                </a:solidFill>
                <a:latin typeface="Pretendard SemiBold"/>
                <a:ea typeface="Pretendard SemiBold"/>
                <a:cs typeface="Pretendard SemiBold"/>
                <a:sym typeface="Pretendard SemiBold"/>
              </a:defRPr>
            </a:lvl1pPr>
          </a:lstStyle>
          <a:p>
            <a:r>
              <a:rPr lang="ko-KR" altLang="en-US" dirty="0" err="1"/>
              <a:t>가전렌탈</a:t>
            </a:r>
            <a:r>
              <a:rPr lang="ko-KR" altLang="en-US" dirty="0"/>
              <a:t> 컨설팅</a:t>
            </a:r>
            <a:endParaRPr dirty="0"/>
          </a:p>
        </p:txBody>
      </p:sp>
      <p:sp>
        <p:nvSpPr>
          <p:cNvPr id="244" name="커피 머신기 종류"/>
          <p:cNvSpPr txBox="1"/>
          <p:nvPr/>
        </p:nvSpPr>
        <p:spPr>
          <a:xfrm>
            <a:off x="6721363" y="3981428"/>
            <a:ext cx="1528125" cy="389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FFFFFF"/>
                </a:solidFill>
                <a:latin typeface="Pretendard SemiBold"/>
                <a:ea typeface="Pretendard SemiBold"/>
                <a:cs typeface="Pretendard SemiBold"/>
                <a:sym typeface="Pretendard SemiBold"/>
              </a:defRPr>
            </a:lvl1pPr>
          </a:lstStyle>
          <a:p>
            <a:r>
              <a:rPr lang="ko-KR" altLang="en-US" dirty="0"/>
              <a:t>오피스 가전 유지관리</a:t>
            </a:r>
            <a:endParaRPr dirty="0"/>
          </a:p>
        </p:txBody>
      </p:sp>
      <p:sp>
        <p:nvSpPr>
          <p:cNvPr id="245" name="렌탈 제휴사이트"/>
          <p:cNvSpPr txBox="1"/>
          <p:nvPr/>
        </p:nvSpPr>
        <p:spPr>
          <a:xfrm>
            <a:off x="8880363" y="4054525"/>
            <a:ext cx="1528124" cy="243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FFFFFF"/>
                </a:solidFill>
                <a:latin typeface="Pretendard SemiBold"/>
                <a:ea typeface="Pretendard SemiBold"/>
                <a:cs typeface="Pretendard SemiBold"/>
                <a:sym typeface="Pretendard SemiBold"/>
              </a:defRPr>
            </a:lvl1pPr>
          </a:lstStyle>
          <a:p>
            <a:r>
              <a:rPr lang="ko-KR" altLang="en-US" dirty="0"/>
              <a:t>원두 커피 </a:t>
            </a:r>
            <a:r>
              <a:rPr lang="ko-KR" altLang="en-US" dirty="0" err="1"/>
              <a:t>블랜딩</a:t>
            </a:r>
            <a:endParaRPr dirty="0"/>
          </a:p>
        </p:txBody>
      </p:sp>
      <p:sp>
        <p:nvSpPr>
          <p:cNvPr id="246" name="인모어 소개…"/>
          <p:cNvSpPr txBox="1"/>
          <p:nvPr/>
        </p:nvSpPr>
        <p:spPr>
          <a:xfrm>
            <a:off x="4593054" y="2012559"/>
            <a:ext cx="1319418" cy="446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dirty="0" err="1"/>
              <a:t>인모어</a:t>
            </a:r>
            <a:r>
              <a:rPr dirty="0"/>
              <a:t> </a:t>
            </a:r>
            <a:r>
              <a:rPr dirty="0" err="1"/>
              <a:t>소개</a:t>
            </a:r>
            <a:endParaRPr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dirty="0" err="1"/>
              <a:t>일반현황</a:t>
            </a:r>
            <a:endParaRPr dirty="0"/>
          </a:p>
        </p:txBody>
      </p:sp>
      <p:sp>
        <p:nvSpPr>
          <p:cNvPr id="247" name="B2B 구매/렌탈 컨설팅…"/>
          <p:cNvSpPr txBox="1"/>
          <p:nvPr/>
        </p:nvSpPr>
        <p:spPr>
          <a:xfrm>
            <a:off x="6705599" y="1976680"/>
            <a:ext cx="1500293" cy="1188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 err="1"/>
              <a:t>가전렌탈</a:t>
            </a:r>
            <a:r>
              <a:rPr lang="ko-KR" altLang="en-US" dirty="0"/>
              <a:t> 견적 대행</a:t>
            </a:r>
            <a:endParaRPr lang="en-US" altLang="ko-KR"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 err="1"/>
              <a:t>렌탈</a:t>
            </a:r>
            <a:r>
              <a:rPr lang="ko-KR" altLang="en-US" dirty="0"/>
              <a:t> 계산서 통합 발행 대행서비스</a:t>
            </a:r>
            <a:endParaRPr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 err="1"/>
              <a:t>가전렌탈</a:t>
            </a:r>
            <a:r>
              <a:rPr lang="ko-KR" altLang="en-US" dirty="0"/>
              <a:t> 유지보수 대행 서비스</a:t>
            </a:r>
            <a:br>
              <a:rPr lang="en-US" altLang="ko-KR" dirty="0"/>
            </a:br>
            <a:endParaRPr dirty="0"/>
          </a:p>
        </p:txBody>
      </p:sp>
      <p:sp>
        <p:nvSpPr>
          <p:cNvPr id="248" name="보유 실적(네트워킹) 소개"/>
          <p:cNvSpPr txBox="1"/>
          <p:nvPr/>
        </p:nvSpPr>
        <p:spPr>
          <a:xfrm>
            <a:off x="8886043" y="2012559"/>
            <a:ext cx="1500294" cy="446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/>
              <a:t>주요 </a:t>
            </a:r>
            <a:r>
              <a:rPr lang="ko-KR" altLang="en-US" dirty="0" err="1"/>
              <a:t>거래처및</a:t>
            </a:r>
            <a:r>
              <a:rPr lang="ko-KR" altLang="en-US" dirty="0"/>
              <a:t> 실적</a:t>
            </a:r>
            <a:br>
              <a:rPr dirty="0"/>
            </a:br>
            <a:endParaRPr dirty="0"/>
          </a:p>
        </p:txBody>
      </p:sp>
      <p:sp>
        <p:nvSpPr>
          <p:cNvPr id="249" name="문블랜딩 플러스…"/>
          <p:cNvSpPr txBox="1"/>
          <p:nvPr/>
        </p:nvSpPr>
        <p:spPr>
          <a:xfrm>
            <a:off x="8886043" y="4412521"/>
            <a:ext cx="1674968" cy="817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en-US" dirty="0"/>
              <a:t>No.1 </a:t>
            </a:r>
            <a:r>
              <a:rPr lang="ko-KR" altLang="en-US" dirty="0" err="1"/>
              <a:t>오리진알</a:t>
            </a:r>
            <a:endParaRPr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en-US" altLang="ko-KR" dirty="0"/>
              <a:t>No.2</a:t>
            </a:r>
            <a:r>
              <a:rPr lang="ko-KR" altLang="en-US" dirty="0"/>
              <a:t> </a:t>
            </a:r>
            <a:r>
              <a:rPr lang="ko-KR" altLang="en-US" dirty="0" err="1"/>
              <a:t>블로썸</a:t>
            </a:r>
            <a:endParaRPr lang="en-US" altLang="ko-KR"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en-US" dirty="0"/>
              <a:t>No.3 </a:t>
            </a:r>
            <a:r>
              <a:rPr lang="ko-KR" altLang="en-US" dirty="0"/>
              <a:t>카카오</a:t>
            </a:r>
            <a:endParaRPr lang="en-US" altLang="ko-KR"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en-US" dirty="0"/>
              <a:t>No.4 </a:t>
            </a:r>
            <a:r>
              <a:rPr lang="ko-KR" altLang="en-US" dirty="0"/>
              <a:t>레귤러</a:t>
            </a:r>
            <a:endParaRPr dirty="0"/>
          </a:p>
        </p:txBody>
      </p:sp>
      <p:sp>
        <p:nvSpPr>
          <p:cNvPr id="250" name="네스프레소 캡슐 커피 머신기…"/>
          <p:cNvSpPr txBox="1"/>
          <p:nvPr/>
        </p:nvSpPr>
        <p:spPr>
          <a:xfrm>
            <a:off x="6705599" y="4433047"/>
            <a:ext cx="1674968" cy="100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171450" indent="-1714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/>
              <a:t>사옥 입주 </a:t>
            </a:r>
            <a:r>
              <a:rPr lang="ko-KR" altLang="en-US" dirty="0" err="1"/>
              <a:t>렌탈가전</a:t>
            </a:r>
            <a:r>
              <a:rPr lang="ko-KR" altLang="en-US" dirty="0"/>
              <a:t> </a:t>
            </a:r>
            <a:br>
              <a:rPr lang="en-US" altLang="ko-KR" dirty="0"/>
            </a:br>
            <a:r>
              <a:rPr lang="ko-KR" altLang="en-US" dirty="0"/>
              <a:t>이전설치 유지관리</a:t>
            </a:r>
            <a:endParaRPr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 err="1"/>
              <a:t>커피머신</a:t>
            </a:r>
            <a:r>
              <a:rPr lang="ko-KR" altLang="en-US" dirty="0"/>
              <a:t> 유지관리 </a:t>
            </a:r>
            <a:endParaRPr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/>
              <a:t>제빙기 유지관리 </a:t>
            </a:r>
            <a:br>
              <a:rPr dirty="0"/>
            </a:br>
            <a:endParaRPr dirty="0"/>
          </a:p>
        </p:txBody>
      </p:sp>
      <p:sp>
        <p:nvSpPr>
          <p:cNvPr id="251" name="주요 제휴 업체 현황"/>
          <p:cNvSpPr txBox="1"/>
          <p:nvPr/>
        </p:nvSpPr>
        <p:spPr>
          <a:xfrm>
            <a:off x="4590354" y="4413291"/>
            <a:ext cx="1500293" cy="1188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 err="1"/>
              <a:t>코웨이</a:t>
            </a:r>
            <a:endParaRPr lang="en-US" altLang="ko-KR"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en-US" altLang="ko-KR" dirty="0" err="1"/>
              <a:t>Sk</a:t>
            </a:r>
            <a:r>
              <a:rPr lang="ko-KR" altLang="en-US" dirty="0"/>
              <a:t>매직</a:t>
            </a:r>
            <a:endParaRPr lang="en-US" altLang="ko-KR"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 err="1"/>
              <a:t>청호나이스</a:t>
            </a:r>
            <a:endParaRPr lang="en-US" altLang="ko-KR"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/>
              <a:t>엘지 </a:t>
            </a:r>
            <a:r>
              <a:rPr lang="ko-KR" altLang="en-US" dirty="0" err="1"/>
              <a:t>케어솔루션</a:t>
            </a:r>
            <a:endParaRPr lang="en-US" altLang="ko-KR" dirty="0"/>
          </a:p>
          <a:p>
            <a:pPr marL="139700" indent="-139700">
              <a:lnSpc>
                <a:spcPct val="120000"/>
              </a:lnSpc>
              <a:buSzPct val="100000"/>
              <a:buChar char="•"/>
              <a:defRPr sz="1000">
                <a:solidFill>
                  <a:srgbClr val="A7A7A7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/>
              <a:t>현대 </a:t>
            </a:r>
            <a:r>
              <a:rPr lang="ko-KR" altLang="en-US" dirty="0" err="1"/>
              <a:t>렌탈케어</a:t>
            </a:r>
            <a:r>
              <a:rPr lang="ko-KR" altLang="en-US" dirty="0"/>
              <a:t> 등</a:t>
            </a:r>
            <a:br>
              <a:rPr dirty="0"/>
            </a:br>
            <a:endParaRPr dirty="0"/>
          </a:p>
        </p:txBody>
      </p:sp>
      <p:sp>
        <p:nvSpPr>
          <p:cNvPr id="252" name="02"/>
          <p:cNvSpPr txBox="1"/>
          <p:nvPr/>
        </p:nvSpPr>
        <p:spPr>
          <a:xfrm>
            <a:off x="5980363" y="6267318"/>
            <a:ext cx="220569" cy="230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02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84BC46-33BD-2C36-2C4D-E83DE0405E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A8B3A68-B498-4523-0F24-D4E6FB7D08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16D5FC4-F845-62D3-98F5-622BEB25F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인모어는 가전렌탈, 가전구매, 원두커피,식음료및 비품 구매 대행및 컨설팅 업무 등 업체의 현 상황 및 환경에 맞는 다양한 렌탈/구매 컨설팅 대행업을 중심으로하는 B2B 수익모델에 기반한 회사입니다.">
            <a:extLst>
              <a:ext uri="{FF2B5EF4-FFF2-40B4-BE49-F238E27FC236}">
                <a16:creationId xmlns:a16="http://schemas.microsoft.com/office/drawing/2014/main" id="{D2EF6838-C545-576B-0D12-133DF0AB9793}"/>
              </a:ext>
            </a:extLst>
          </p:cNvPr>
          <p:cNvSpPr txBox="1"/>
          <p:nvPr/>
        </p:nvSpPr>
        <p:spPr>
          <a:xfrm>
            <a:off x="982412" y="3497884"/>
            <a:ext cx="4242731" cy="894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just">
              <a:lnSpc>
                <a:spcPct val="110000"/>
              </a:lnSpc>
              <a:defRPr sz="1000">
                <a:solidFill>
                  <a:srgbClr val="535353"/>
                </a:solidFill>
                <a:latin typeface="Pretendard Regular"/>
                <a:ea typeface="Pretendard Regular"/>
                <a:cs typeface="Pretendard Regular"/>
                <a:sym typeface="Pretendard Regular"/>
              </a:defRPr>
            </a:lvl1pPr>
          </a:lstStyle>
          <a:p>
            <a:pPr algn="dist"/>
            <a:r>
              <a:rPr lang="ko-KR" altLang="en-US" sz="1200" dirty="0"/>
              <a:t>인모어 주요 업무 </a:t>
            </a:r>
            <a:r>
              <a:rPr lang="ko-KR" altLang="en-US" sz="1200" dirty="0" err="1"/>
              <a:t>가전렌탈</a:t>
            </a:r>
            <a:r>
              <a:rPr lang="ko-KR" altLang="en-US" sz="1200" dirty="0"/>
              <a:t> 비교 </a:t>
            </a:r>
            <a:r>
              <a:rPr lang="ko-KR" altLang="en-US" sz="1200" dirty="0" err="1"/>
              <a:t>견적및</a:t>
            </a:r>
            <a:r>
              <a:rPr lang="ko-KR" altLang="en-US" sz="1200" dirty="0"/>
              <a:t> 최저가 할인 제안</a:t>
            </a:r>
            <a:br>
              <a:rPr lang="en-US" altLang="ko-KR" sz="1200" dirty="0"/>
            </a:br>
            <a:r>
              <a:rPr lang="ko-KR" altLang="en-US" sz="1200" dirty="0" err="1"/>
              <a:t>커피머신</a:t>
            </a:r>
            <a:r>
              <a:rPr lang="en-US" altLang="ko-KR" sz="1200" dirty="0"/>
              <a:t>,</a:t>
            </a:r>
            <a:r>
              <a:rPr lang="ko-KR" altLang="en-US" sz="1200" dirty="0"/>
              <a:t>컵세척기</a:t>
            </a:r>
            <a:r>
              <a:rPr lang="en-US" altLang="ko-KR" sz="1200" dirty="0"/>
              <a:t>,</a:t>
            </a:r>
            <a:r>
              <a:rPr lang="ko-KR" altLang="en-US" sz="1200" dirty="0"/>
              <a:t>제빙기</a:t>
            </a:r>
            <a:r>
              <a:rPr lang="en-US" altLang="ko-KR" sz="1200" dirty="0"/>
              <a:t>,</a:t>
            </a:r>
            <a:r>
              <a:rPr lang="ko-KR" altLang="en-US" sz="1200" dirty="0"/>
              <a:t>라면조리기 등 이전설치제공 </a:t>
            </a:r>
            <a:br>
              <a:rPr lang="en-US" altLang="ko-KR" sz="1200" dirty="0"/>
            </a:br>
            <a:r>
              <a:rPr lang="ko-KR" altLang="en-US" sz="1200" dirty="0"/>
              <a:t>기존 또는 신규 </a:t>
            </a:r>
            <a:r>
              <a:rPr lang="ko-KR" altLang="en-US" sz="1200" dirty="0" err="1"/>
              <a:t>탕비실</a:t>
            </a:r>
            <a:r>
              <a:rPr lang="ko-KR" altLang="en-US" sz="1200" dirty="0"/>
              <a:t> </a:t>
            </a:r>
            <a:r>
              <a:rPr lang="ko-KR" altLang="en-US" sz="1200" dirty="0" err="1"/>
              <a:t>가전렌탈</a:t>
            </a:r>
            <a:r>
              <a:rPr lang="ko-KR" altLang="en-US" sz="1200" dirty="0"/>
              <a:t> 유지관리 </a:t>
            </a:r>
            <a:br>
              <a:rPr lang="en-US" altLang="ko-KR" sz="1200" dirty="0"/>
            </a:br>
            <a:r>
              <a:rPr lang="ko-KR" altLang="en-US" sz="1200" dirty="0"/>
              <a:t>원두커피 </a:t>
            </a:r>
            <a:r>
              <a:rPr lang="ko-KR" altLang="en-US" sz="1200" dirty="0" err="1"/>
              <a:t>납품및</a:t>
            </a:r>
            <a:r>
              <a:rPr lang="ko-KR" altLang="en-US" sz="1200" dirty="0"/>
              <a:t> 반자동 </a:t>
            </a:r>
            <a:r>
              <a:rPr lang="en-US" altLang="ko-KR" sz="1200" dirty="0"/>
              <a:t>, </a:t>
            </a:r>
            <a:r>
              <a:rPr lang="ko-KR" altLang="en-US" sz="1200" dirty="0"/>
              <a:t>전자동 </a:t>
            </a:r>
            <a:r>
              <a:rPr lang="ko-KR" altLang="en-US" sz="1200" dirty="0" err="1"/>
              <a:t>커피머신</a:t>
            </a:r>
            <a:r>
              <a:rPr lang="ko-KR" altLang="en-US" sz="1200" dirty="0"/>
              <a:t> 추출 세팅</a:t>
            </a:r>
            <a:endParaRPr sz="1200" dirty="0"/>
          </a:p>
        </p:txBody>
      </p:sp>
      <p:sp>
        <p:nvSpPr>
          <p:cNvPr id="6" name="인모어…">
            <a:extLst>
              <a:ext uri="{FF2B5EF4-FFF2-40B4-BE49-F238E27FC236}">
                <a16:creationId xmlns:a16="http://schemas.microsoft.com/office/drawing/2014/main" id="{DF2D24FA-B19F-8B86-5847-27F8AF5C411E}"/>
              </a:ext>
            </a:extLst>
          </p:cNvPr>
          <p:cNvSpPr txBox="1"/>
          <p:nvPr/>
        </p:nvSpPr>
        <p:spPr>
          <a:xfrm>
            <a:off x="1669827" y="4799573"/>
            <a:ext cx="4854535" cy="1102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lnSpc>
                <a:spcPct val="140000"/>
              </a:lnSpc>
              <a:defRPr sz="900">
                <a:solidFill>
                  <a:srgbClr val="535353"/>
                </a:solidFill>
                <a:latin typeface="Pretendard Regular"/>
                <a:ea typeface="Pretendard Regular"/>
                <a:cs typeface="Pretendard Regular"/>
                <a:sym typeface="Pretendard Regular"/>
              </a:defRPr>
            </a:pPr>
            <a:r>
              <a:rPr sz="1200" dirty="0" err="1"/>
              <a:t>인모어</a:t>
            </a:r>
            <a:endParaRPr sz="1200" dirty="0"/>
          </a:p>
          <a:p>
            <a:pPr>
              <a:lnSpc>
                <a:spcPct val="140000"/>
              </a:lnSpc>
              <a:defRPr sz="900">
                <a:solidFill>
                  <a:srgbClr val="535353"/>
                </a:solidFill>
                <a:latin typeface="Pretendard Regular"/>
                <a:ea typeface="Pretendard Regular"/>
                <a:cs typeface="Pretendard Regular"/>
                <a:sym typeface="Pretendard Regular"/>
              </a:defRPr>
            </a:pPr>
            <a:r>
              <a:rPr sz="1200" dirty="0"/>
              <a:t>최현준</a:t>
            </a:r>
            <a:endParaRPr lang="en-US" sz="1200" dirty="0"/>
          </a:p>
          <a:p>
            <a:pPr>
              <a:lnSpc>
                <a:spcPct val="140000"/>
              </a:lnSpc>
              <a:defRPr sz="900">
                <a:solidFill>
                  <a:srgbClr val="535353"/>
                </a:solidFill>
                <a:latin typeface="Pretendard Regular"/>
                <a:ea typeface="Pretendard Regular"/>
                <a:cs typeface="Pretendard Regular"/>
                <a:sym typeface="Pretendard Regular"/>
              </a:defRPr>
            </a:pPr>
            <a:r>
              <a:rPr lang="en-US" altLang="ko-KR" sz="1200" dirty="0"/>
              <a:t> in_more@kakao.com</a:t>
            </a:r>
            <a:endParaRPr lang="en-US" sz="1200" dirty="0"/>
          </a:p>
          <a:p>
            <a:pPr>
              <a:lnSpc>
                <a:spcPct val="140000"/>
              </a:lnSpc>
              <a:defRPr sz="900">
                <a:solidFill>
                  <a:srgbClr val="535353"/>
                </a:solidFill>
                <a:latin typeface="Pretendard Regular"/>
                <a:ea typeface="Pretendard Regular"/>
                <a:cs typeface="Pretendard Regular"/>
                <a:sym typeface="Pretendard Regular"/>
              </a:defRPr>
            </a:pPr>
            <a:r>
              <a:rPr lang="en-US" sz="1200" dirty="0"/>
              <a:t>1811-8922 </a:t>
            </a:r>
            <a:r>
              <a:rPr sz="1200" dirty="0"/>
              <a:t>/</a:t>
            </a:r>
            <a:r>
              <a:rPr lang="en-US" sz="1200" dirty="0"/>
              <a:t> 010-2203-1138 /</a:t>
            </a:r>
            <a:endParaRPr sz="1200" dirty="0"/>
          </a:p>
        </p:txBody>
      </p:sp>
      <p:sp>
        <p:nvSpPr>
          <p:cNvPr id="7" name="회사명…">
            <a:extLst>
              <a:ext uri="{FF2B5EF4-FFF2-40B4-BE49-F238E27FC236}">
                <a16:creationId xmlns:a16="http://schemas.microsoft.com/office/drawing/2014/main" id="{31E84C42-5DF5-BDFA-D2AB-B717C98165DB}"/>
              </a:ext>
            </a:extLst>
          </p:cNvPr>
          <p:cNvSpPr txBox="1"/>
          <p:nvPr/>
        </p:nvSpPr>
        <p:spPr>
          <a:xfrm>
            <a:off x="1004974" y="4814708"/>
            <a:ext cx="553994" cy="1100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 anchor="ctr">
            <a:spAutoFit/>
          </a:bodyPr>
          <a:lstStyle/>
          <a:p>
            <a:pPr>
              <a:lnSpc>
                <a:spcPct val="140000"/>
              </a:lnSpc>
              <a:defRPr sz="900">
                <a:latin typeface="Pretendard SemiBold"/>
                <a:ea typeface="Pretendard SemiBold"/>
                <a:cs typeface="Pretendard SemiBold"/>
                <a:sym typeface="Pretendard SemiBold"/>
              </a:defRPr>
            </a:pPr>
            <a:r>
              <a:rPr sz="1200" dirty="0" err="1"/>
              <a:t>회사명</a:t>
            </a:r>
            <a:endParaRPr sz="1200" dirty="0"/>
          </a:p>
          <a:p>
            <a:pPr>
              <a:lnSpc>
                <a:spcPct val="140000"/>
              </a:lnSpc>
              <a:defRPr sz="900">
                <a:latin typeface="Pretendard SemiBold"/>
                <a:ea typeface="Pretendard SemiBold"/>
                <a:cs typeface="Pretendard SemiBold"/>
                <a:sym typeface="Pretendard SemiBold"/>
              </a:defRPr>
            </a:pPr>
            <a:r>
              <a:rPr sz="1200" dirty="0" err="1"/>
              <a:t>대표</a:t>
            </a:r>
            <a:endParaRPr sz="1200" dirty="0"/>
          </a:p>
          <a:p>
            <a:pPr>
              <a:lnSpc>
                <a:spcPct val="140000"/>
              </a:lnSpc>
              <a:defRPr sz="900">
                <a:latin typeface="Pretendard SemiBold"/>
                <a:ea typeface="Pretendard SemiBold"/>
                <a:cs typeface="Pretendard SemiBold"/>
                <a:sym typeface="Pretendard SemiBold"/>
              </a:defRPr>
            </a:pPr>
            <a:r>
              <a:rPr lang="ko-KR" altLang="en-US" sz="1200" dirty="0"/>
              <a:t>이메일</a:t>
            </a:r>
            <a:endParaRPr lang="en-US" altLang="ko-KR" sz="1200" dirty="0"/>
          </a:p>
          <a:p>
            <a:pPr>
              <a:lnSpc>
                <a:spcPct val="140000"/>
              </a:lnSpc>
              <a:defRPr sz="900">
                <a:latin typeface="Pretendard SemiBold"/>
                <a:ea typeface="Pretendard SemiBold"/>
                <a:cs typeface="Pretendard SemiBold"/>
                <a:sym typeface="Pretendard SemiBold"/>
              </a:defRPr>
            </a:pPr>
            <a:r>
              <a:rPr sz="1200" dirty="0" err="1"/>
              <a:t>연락처</a:t>
            </a:r>
            <a:endParaRPr sz="1200" dirty="0"/>
          </a:p>
        </p:txBody>
      </p:sp>
      <p:sp>
        <p:nvSpPr>
          <p:cNvPr id="8" name="About Us">
            <a:extLst>
              <a:ext uri="{FF2B5EF4-FFF2-40B4-BE49-F238E27FC236}">
                <a16:creationId xmlns:a16="http://schemas.microsoft.com/office/drawing/2014/main" id="{32D1CEE8-16CB-2070-9836-A5CB34593692}"/>
              </a:ext>
            </a:extLst>
          </p:cNvPr>
          <p:cNvSpPr txBox="1"/>
          <p:nvPr/>
        </p:nvSpPr>
        <p:spPr>
          <a:xfrm>
            <a:off x="1008087" y="911673"/>
            <a:ext cx="2253177" cy="56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3800">
                <a:latin typeface="Pretendard ExtraBold"/>
                <a:ea typeface="Pretendard ExtraBold"/>
                <a:cs typeface="Pretendard ExtraBold"/>
                <a:sym typeface="Pretendard ExtraBold"/>
              </a:defRPr>
            </a:lvl1pPr>
          </a:lstStyle>
          <a:p>
            <a:r>
              <a:t>About Us</a:t>
            </a:r>
          </a:p>
        </p:txBody>
      </p:sp>
      <p:sp>
        <p:nvSpPr>
          <p:cNvPr id="9" name="인모어 회사 소개">
            <a:extLst>
              <a:ext uri="{FF2B5EF4-FFF2-40B4-BE49-F238E27FC236}">
                <a16:creationId xmlns:a16="http://schemas.microsoft.com/office/drawing/2014/main" id="{131CA811-C990-0BD8-878F-CD51164EF996}"/>
              </a:ext>
            </a:extLst>
          </p:cNvPr>
          <p:cNvSpPr txBox="1"/>
          <p:nvPr/>
        </p:nvSpPr>
        <p:spPr>
          <a:xfrm>
            <a:off x="993617" y="1472076"/>
            <a:ext cx="754370" cy="292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535353"/>
                </a:solidFill>
                <a:latin typeface="Pretendard Medium"/>
                <a:ea typeface="Pretendard Medium"/>
                <a:cs typeface="Pretendard Medium"/>
                <a:sym typeface="Pretendard Medium"/>
              </a:defRPr>
            </a:lvl1pPr>
          </a:lstStyle>
          <a:p>
            <a:r>
              <a:rPr sz="1600" dirty="0"/>
              <a:t>인모어 </a:t>
            </a:r>
          </a:p>
        </p:txBody>
      </p:sp>
    </p:spTree>
    <p:extLst>
      <p:ext uri="{BB962C8B-B14F-4D97-AF65-F5344CB8AC3E}">
        <p14:creationId xmlns:p14="http://schemas.microsoft.com/office/powerpoint/2010/main" val="2941863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Business">
            <a:extLst>
              <a:ext uri="{FF2B5EF4-FFF2-40B4-BE49-F238E27FC236}">
                <a16:creationId xmlns:a16="http://schemas.microsoft.com/office/drawing/2014/main" id="{2C626AC0-01E3-853E-5BF3-BD9DD612EF50}"/>
              </a:ext>
            </a:extLst>
          </p:cNvPr>
          <p:cNvSpPr txBox="1"/>
          <p:nvPr/>
        </p:nvSpPr>
        <p:spPr>
          <a:xfrm>
            <a:off x="892908" y="930836"/>
            <a:ext cx="4057136" cy="56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3800">
                <a:latin typeface="Pretendard ExtraBold"/>
                <a:ea typeface="Pretendard ExtraBold"/>
                <a:cs typeface="Pretendard ExtraBold"/>
                <a:sym typeface="Pretendard ExtraBold"/>
              </a:defRPr>
            </a:lvl1pPr>
          </a:lstStyle>
          <a:p>
            <a:r>
              <a:rPr dirty="0"/>
              <a:t>Main Business</a:t>
            </a:r>
          </a:p>
        </p:txBody>
      </p:sp>
      <p:sp>
        <p:nvSpPr>
          <p:cNvPr id="3" name="인모어 핵심 사업영역">
            <a:extLst>
              <a:ext uri="{FF2B5EF4-FFF2-40B4-BE49-F238E27FC236}">
                <a16:creationId xmlns:a16="http://schemas.microsoft.com/office/drawing/2014/main" id="{E8BFB412-0DE5-8781-1F0F-CAC45E32F1CF}"/>
              </a:ext>
            </a:extLst>
          </p:cNvPr>
          <p:cNvSpPr txBox="1"/>
          <p:nvPr/>
        </p:nvSpPr>
        <p:spPr>
          <a:xfrm>
            <a:off x="892908" y="1539781"/>
            <a:ext cx="1363511" cy="240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535353"/>
                </a:solidFill>
                <a:latin typeface="Pretendard Medium"/>
                <a:ea typeface="Pretendard Medium"/>
                <a:cs typeface="Pretendard Medium"/>
                <a:sym typeface="Pretendard Medium"/>
              </a:defRPr>
            </a:lvl1pPr>
          </a:lstStyle>
          <a:p>
            <a:r>
              <a:rPr dirty="0" err="1"/>
              <a:t>인모어</a:t>
            </a:r>
            <a:r>
              <a:rPr dirty="0"/>
              <a:t> </a:t>
            </a:r>
            <a:r>
              <a:rPr dirty="0" err="1"/>
              <a:t>핵심</a:t>
            </a:r>
            <a:r>
              <a:rPr dirty="0"/>
              <a:t> </a:t>
            </a:r>
            <a:r>
              <a:rPr dirty="0" err="1"/>
              <a:t>사업영역</a:t>
            </a:r>
            <a:endParaRPr dirty="0"/>
          </a:p>
        </p:txBody>
      </p:sp>
      <p:sp>
        <p:nvSpPr>
          <p:cNvPr id="4" name="BUSINESS 01">
            <a:extLst>
              <a:ext uri="{FF2B5EF4-FFF2-40B4-BE49-F238E27FC236}">
                <a16:creationId xmlns:a16="http://schemas.microsoft.com/office/drawing/2014/main" id="{30DC93B6-CC37-FE4A-2E2C-8B0D2C437991}"/>
              </a:ext>
            </a:extLst>
          </p:cNvPr>
          <p:cNvSpPr txBox="1"/>
          <p:nvPr/>
        </p:nvSpPr>
        <p:spPr>
          <a:xfrm>
            <a:off x="898954" y="3933971"/>
            <a:ext cx="2744054" cy="307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lnSpc>
                <a:spcPct val="140000"/>
              </a:lnSpc>
              <a:defRPr sz="900">
                <a:solidFill>
                  <a:srgbClr val="535353"/>
                </a:solidFill>
                <a:latin typeface="Pretendard Regular"/>
                <a:ea typeface="Pretendard Regular"/>
                <a:cs typeface="Pretendard Regular"/>
                <a:sym typeface="Pretendard Regular"/>
              </a:defRPr>
            </a:lvl1pPr>
          </a:lstStyle>
          <a:p>
            <a:r>
              <a:rPr sz="1100" dirty="0"/>
              <a:t>BUSINESS 01</a:t>
            </a:r>
          </a:p>
        </p:txBody>
      </p:sp>
      <p:sp>
        <p:nvSpPr>
          <p:cNvPr id="5" name="가전 구매/렌탈 컨설팅 대행">
            <a:extLst>
              <a:ext uri="{FF2B5EF4-FFF2-40B4-BE49-F238E27FC236}">
                <a16:creationId xmlns:a16="http://schemas.microsoft.com/office/drawing/2014/main" id="{0949D66D-4004-F887-3728-E561CCD82684}"/>
              </a:ext>
            </a:extLst>
          </p:cNvPr>
          <p:cNvSpPr txBox="1"/>
          <p:nvPr/>
        </p:nvSpPr>
        <p:spPr>
          <a:xfrm>
            <a:off x="892908" y="4350871"/>
            <a:ext cx="2442497" cy="344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lnSpc>
                <a:spcPct val="140000"/>
              </a:lnSpc>
              <a:defRPr sz="1000">
                <a:solidFill>
                  <a:srgbClr val="535353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endParaRPr sz="13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C568F5-8A5A-070A-D79F-1BA525AEAED3}"/>
              </a:ext>
            </a:extLst>
          </p:cNvPr>
          <p:cNvSpPr txBox="1"/>
          <p:nvPr/>
        </p:nvSpPr>
        <p:spPr>
          <a:xfrm>
            <a:off x="892908" y="4769410"/>
            <a:ext cx="2897447" cy="1107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오피스 사업장에서 사용하는 </a:t>
            </a: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코웨이</a:t>
            </a:r>
            <a:r>
              <a:rPr kumimoji="0" lang="en-US" altLang="ko-KR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,</a:t>
            </a: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청호나이스</a:t>
            </a:r>
            <a:r>
              <a:rPr kumimoji="0" lang="en-US" altLang="ko-KR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,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엘지</a:t>
            </a:r>
            <a:r>
              <a:rPr kumimoji="0" lang="en-US" altLang="ko-KR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,</a:t>
            </a:r>
            <a:r>
              <a:rPr kumimoji="0" lang="en-US" altLang="ko-KR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sk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매직</a:t>
            </a:r>
            <a:r>
              <a:rPr kumimoji="0" lang="en-US" altLang="ko-KR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,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삼성 </a:t>
            </a:r>
            <a:br>
              <a:rPr kumimoji="0" lang="en-US" altLang="ko-KR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</a:b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가전 </a:t>
            </a: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렌탈및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 구매 컨설팅 </a:t>
            </a:r>
            <a:b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</a:b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가격 </a:t>
            </a: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비딩</a:t>
            </a:r>
            <a:r>
              <a:rPr kumimoji="0" lang="en-US" altLang="ko-KR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, 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retendard Bold"/>
                <a:sym typeface="맑은 고딕"/>
              </a:rPr>
              <a:t>구매한 제품 유지보수 </a:t>
            </a:r>
            <a:endParaRPr kumimoji="0" lang="ko-KR" altLang="en-US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10" name="그림 9" descr="텍스트이(가) 표시된 사진">
            <a:extLst>
              <a:ext uri="{FF2B5EF4-FFF2-40B4-BE49-F238E27FC236}">
                <a16:creationId xmlns:a16="http://schemas.microsoft.com/office/drawing/2014/main" id="{7F8E0A65-5E73-8FF7-90C0-6A4DDC0E54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08" y="2048538"/>
            <a:ext cx="2949518" cy="1615823"/>
          </a:xfrm>
          <a:prstGeom prst="rect">
            <a:avLst/>
          </a:prstGeom>
        </p:spPr>
      </p:pic>
      <p:sp>
        <p:nvSpPr>
          <p:cNvPr id="11" name="BUSINESS 01">
            <a:extLst>
              <a:ext uri="{FF2B5EF4-FFF2-40B4-BE49-F238E27FC236}">
                <a16:creationId xmlns:a16="http://schemas.microsoft.com/office/drawing/2014/main" id="{47888779-62B2-A883-0A51-BEB1639348EC}"/>
              </a:ext>
            </a:extLst>
          </p:cNvPr>
          <p:cNvSpPr txBox="1"/>
          <p:nvPr/>
        </p:nvSpPr>
        <p:spPr>
          <a:xfrm>
            <a:off x="4338536" y="3927109"/>
            <a:ext cx="2744054" cy="307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lnSpc>
                <a:spcPct val="140000"/>
              </a:lnSpc>
              <a:defRPr sz="900">
                <a:solidFill>
                  <a:srgbClr val="535353"/>
                </a:solidFill>
                <a:latin typeface="Pretendard Regular"/>
                <a:ea typeface="Pretendard Regular"/>
                <a:cs typeface="Pretendard Regular"/>
                <a:sym typeface="Pretendard Regular"/>
              </a:defRPr>
            </a:lvl1pPr>
          </a:lstStyle>
          <a:p>
            <a:r>
              <a:rPr sz="1100" dirty="0"/>
              <a:t>BUSINESS </a:t>
            </a:r>
            <a:r>
              <a:rPr lang="en-US" altLang="ko-KR" sz="1100" dirty="0"/>
              <a:t>02</a:t>
            </a:r>
            <a:endParaRPr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001160-7E56-DA6A-CB33-97B32AA5D5DC}"/>
              </a:ext>
            </a:extLst>
          </p:cNvPr>
          <p:cNvSpPr txBox="1"/>
          <p:nvPr/>
        </p:nvSpPr>
        <p:spPr>
          <a:xfrm>
            <a:off x="4338536" y="4769411"/>
            <a:ext cx="2552737" cy="600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오피스 </a:t>
            </a: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탕비실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 </a:t>
            </a: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커피머신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 </a:t>
            </a: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렌탈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 </a:t>
            </a:r>
            <a:endParaRPr kumimoji="0" lang="en-US" altLang="ko-KR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1100" dirty="0" err="1"/>
              <a:t>전자동머신기</a:t>
            </a:r>
            <a:r>
              <a:rPr lang="en-US" altLang="ko-KR" sz="1100" dirty="0"/>
              <a:t>, </a:t>
            </a:r>
            <a:r>
              <a:rPr lang="ko-KR" altLang="en-US" sz="1100" dirty="0"/>
              <a:t>캡슐 </a:t>
            </a:r>
            <a:r>
              <a:rPr lang="ko-KR" altLang="en-US" sz="1100" dirty="0" err="1"/>
              <a:t>머신기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설침및</a:t>
            </a:r>
            <a:r>
              <a:rPr lang="ko-KR" altLang="en-US" sz="1100" dirty="0"/>
              <a:t> </a:t>
            </a:r>
            <a:r>
              <a:rPr lang="en-US" altLang="ko-KR" sz="1100" dirty="0"/>
              <a:t>,AS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DAB13-4F7D-7730-E05E-69A9B2A69B53}"/>
              </a:ext>
            </a:extLst>
          </p:cNvPr>
          <p:cNvSpPr txBox="1"/>
          <p:nvPr/>
        </p:nvSpPr>
        <p:spPr>
          <a:xfrm>
            <a:off x="4309352" y="4377064"/>
            <a:ext cx="2358184" cy="292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ko-KR" altLang="en-US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오피스 </a:t>
            </a:r>
            <a:r>
              <a:rPr kumimoji="0" lang="ko-KR" altLang="en-US" sz="13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커피머신</a:t>
            </a:r>
            <a:r>
              <a:rPr kumimoji="0" lang="ko-KR" altLang="en-US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 </a:t>
            </a:r>
          </a:p>
        </p:txBody>
      </p:sp>
      <p:pic>
        <p:nvPicPr>
          <p:cNvPr id="15" name="그림 14" descr="실내, 현미경, 프로젝터이(가) 표시된 사진&#10;&#10;자동 생성된 설명">
            <a:extLst>
              <a:ext uri="{FF2B5EF4-FFF2-40B4-BE49-F238E27FC236}">
                <a16:creationId xmlns:a16="http://schemas.microsoft.com/office/drawing/2014/main" id="{9512030B-5216-3D75-E40F-DE35770FD9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0" r="23700"/>
          <a:stretch/>
        </p:blipFill>
        <p:spPr>
          <a:xfrm>
            <a:off x="4338536" y="2048538"/>
            <a:ext cx="2645924" cy="160000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4F1DEAB-9BD1-FFB3-502C-67806D9BFF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0" b="13720"/>
          <a:stretch/>
        </p:blipFill>
        <p:spPr>
          <a:xfrm>
            <a:off x="7480570" y="2048538"/>
            <a:ext cx="3310842" cy="1600002"/>
          </a:xfrm>
          <a:prstGeom prst="rect">
            <a:avLst/>
          </a:prstGeom>
        </p:spPr>
      </p:pic>
      <p:sp>
        <p:nvSpPr>
          <p:cNvPr id="20" name="BUSINESS 01">
            <a:extLst>
              <a:ext uri="{FF2B5EF4-FFF2-40B4-BE49-F238E27FC236}">
                <a16:creationId xmlns:a16="http://schemas.microsoft.com/office/drawing/2014/main" id="{7C21DE4E-9EC5-CA8B-872E-86B6E320687C}"/>
              </a:ext>
            </a:extLst>
          </p:cNvPr>
          <p:cNvSpPr txBox="1"/>
          <p:nvPr/>
        </p:nvSpPr>
        <p:spPr>
          <a:xfrm>
            <a:off x="7480570" y="3927109"/>
            <a:ext cx="2744054" cy="307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lnSpc>
                <a:spcPct val="140000"/>
              </a:lnSpc>
              <a:defRPr sz="900">
                <a:solidFill>
                  <a:srgbClr val="535353"/>
                </a:solidFill>
                <a:latin typeface="Pretendard Regular"/>
                <a:ea typeface="Pretendard Regular"/>
                <a:cs typeface="Pretendard Regular"/>
                <a:sym typeface="Pretendard Regular"/>
              </a:defRPr>
            </a:lvl1pPr>
          </a:lstStyle>
          <a:p>
            <a:r>
              <a:rPr sz="1100" dirty="0"/>
              <a:t>BUSINESS </a:t>
            </a:r>
            <a:r>
              <a:rPr lang="en-US" altLang="ko-KR" sz="1100" dirty="0"/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EF79E6-3525-78D6-B70A-3C73BDBEA5E7}"/>
              </a:ext>
            </a:extLst>
          </p:cNvPr>
          <p:cNvSpPr txBox="1"/>
          <p:nvPr/>
        </p:nvSpPr>
        <p:spPr>
          <a:xfrm>
            <a:off x="7461114" y="4364345"/>
            <a:ext cx="2358184" cy="292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ko-KR" altLang="en-US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원두커피 유통 관리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51D6B3-37CD-9C85-D001-CDF916636426}"/>
              </a:ext>
            </a:extLst>
          </p:cNvPr>
          <p:cNvSpPr txBox="1"/>
          <p:nvPr/>
        </p:nvSpPr>
        <p:spPr>
          <a:xfrm>
            <a:off x="892908" y="4364345"/>
            <a:ext cx="2358184" cy="292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kumimoji="0" lang="ko-KR" altLang="en-US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오피스 가전 </a:t>
            </a:r>
            <a:r>
              <a:rPr kumimoji="0" lang="ko-KR" altLang="en-US" sz="13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렌탈</a:t>
            </a:r>
            <a:r>
              <a:rPr kumimoji="0" lang="en-US" altLang="ko-KR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/</a:t>
            </a:r>
            <a:r>
              <a:rPr kumimoji="0" lang="ko-KR" altLang="en-US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구매 컨설팅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7B92B4-EB52-10A7-8B03-C5F6E9295577}"/>
              </a:ext>
            </a:extLst>
          </p:cNvPr>
          <p:cNvSpPr txBox="1"/>
          <p:nvPr/>
        </p:nvSpPr>
        <p:spPr>
          <a:xfrm>
            <a:off x="7480570" y="4769410"/>
            <a:ext cx="2552737" cy="8540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1100" dirty="0"/>
              <a:t>기업</a:t>
            </a:r>
            <a:r>
              <a:rPr lang="en-US" altLang="ko-KR" sz="1100" dirty="0"/>
              <a:t>, </a:t>
            </a:r>
            <a:r>
              <a:rPr lang="ko-KR" altLang="en-US" sz="1100" dirty="0"/>
              <a:t>커피숍 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원두커피 납품</a:t>
            </a:r>
            <a:br>
              <a:rPr kumimoji="0" lang="en-US" altLang="ko-KR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</a:b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스페셜티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 </a:t>
            </a: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로스팅</a:t>
            </a:r>
            <a:r>
              <a: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 제공</a:t>
            </a:r>
            <a:endParaRPr kumimoji="0" lang="en-US" altLang="ko-KR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현대렌탈케</a:t>
            </a:r>
            <a:r>
              <a:rPr lang="ko-KR" altLang="en-US" sz="1100" dirty="0" err="1"/>
              <a:t>어</a:t>
            </a:r>
            <a:r>
              <a:rPr lang="ko-KR" altLang="en-US" sz="1100" dirty="0"/>
              <a:t> 브랜드사 독점 공급</a:t>
            </a:r>
            <a:endParaRPr kumimoji="0" lang="ko-KR" altLang="en-US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0647216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erformance"/>
          <p:cNvSpPr txBox="1"/>
          <p:nvPr/>
        </p:nvSpPr>
        <p:spPr>
          <a:xfrm>
            <a:off x="1008087" y="911673"/>
            <a:ext cx="4057136" cy="56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3800">
                <a:latin typeface="Pretendard ExtraBold"/>
                <a:ea typeface="Pretendard ExtraBold"/>
                <a:cs typeface="Pretendard ExtraBold"/>
                <a:sym typeface="Pretendard ExtraBold"/>
              </a:defRPr>
            </a:lvl1pPr>
          </a:lstStyle>
          <a:p>
            <a:r>
              <a:t>Performance</a:t>
            </a:r>
          </a:p>
        </p:txBody>
      </p:sp>
      <p:sp>
        <p:nvSpPr>
          <p:cNvPr id="281" name="인모어 주요 컨설팅 실적"/>
          <p:cNvSpPr txBox="1"/>
          <p:nvPr/>
        </p:nvSpPr>
        <p:spPr>
          <a:xfrm>
            <a:off x="993617" y="1497949"/>
            <a:ext cx="1533429" cy="240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535353"/>
                </a:solidFill>
                <a:latin typeface="Pretendard Medium"/>
                <a:ea typeface="Pretendard Medium"/>
                <a:cs typeface="Pretendard Medium"/>
                <a:sym typeface="Pretendard Medium"/>
              </a:defRPr>
            </a:lvl1pPr>
          </a:lstStyle>
          <a:p>
            <a:r>
              <a:t>인모어 주요 컨설팅 실적</a:t>
            </a:r>
          </a:p>
        </p:txBody>
      </p:sp>
      <p:sp>
        <p:nvSpPr>
          <p:cNvPr id="282" name="직사각형"/>
          <p:cNvSpPr/>
          <p:nvPr/>
        </p:nvSpPr>
        <p:spPr>
          <a:xfrm>
            <a:off x="1286876" y="3641281"/>
            <a:ext cx="4724082" cy="2240651"/>
          </a:xfrm>
          <a:prstGeom prst="rect">
            <a:avLst/>
          </a:prstGeom>
          <a:solidFill>
            <a:srgbClr val="FFFFFF"/>
          </a:solidFill>
          <a:ln w="6350">
            <a:solidFill>
              <a:srgbClr val="535353"/>
            </a:solidFill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315" name="그룹"/>
          <p:cNvGrpSpPr/>
          <p:nvPr/>
        </p:nvGrpSpPr>
        <p:grpSpPr>
          <a:xfrm>
            <a:off x="1727438" y="3806331"/>
            <a:ext cx="3842958" cy="1910550"/>
            <a:chOff x="0" y="0"/>
            <a:chExt cx="3842956" cy="1910548"/>
          </a:xfrm>
        </p:grpSpPr>
        <p:pic>
          <p:nvPicPr>
            <p:cNvPr id="283" name="스크린샷 2022-11-25 오후 7.27.35.png" descr="스크린샷 2022-11-25 오후 7.27.35.png"/>
            <p:cNvPicPr>
              <a:picLocks/>
            </p:cNvPicPr>
            <p:nvPr/>
          </p:nvPicPr>
          <p:blipFill>
            <a:blip r:embed="rId2"/>
            <a:srcRect l="1653" t="12268" r="85753" b="6343"/>
            <a:stretch>
              <a:fillRect/>
            </a:stretch>
          </p:blipFill>
          <p:spPr>
            <a:xfrm>
              <a:off x="743" y="0"/>
              <a:ext cx="427124" cy="431789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84" name="스크린샷 2022-11-25 오후 7.27.35.png" descr="스크린샷 2022-11-25 오후 7.27.35.png"/>
            <p:cNvPicPr>
              <a:picLocks noChangeAspect="1"/>
            </p:cNvPicPr>
            <p:nvPr/>
          </p:nvPicPr>
          <p:blipFill>
            <a:blip r:embed="rId2"/>
            <a:srcRect l="15860" t="12268" r="71653" b="6343"/>
            <a:stretch>
              <a:fillRect/>
            </a:stretch>
          </p:blipFill>
          <p:spPr>
            <a:xfrm>
              <a:off x="489168" y="0"/>
              <a:ext cx="432969" cy="431789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85" name="스크린샷 2022-11-25 오후 7.27.35.png" descr="스크린샷 2022-11-25 오후 7.27.35.png"/>
            <p:cNvPicPr>
              <a:picLocks/>
            </p:cNvPicPr>
            <p:nvPr/>
          </p:nvPicPr>
          <p:blipFill>
            <a:blip r:embed="rId2"/>
            <a:srcRect l="29587" t="14536" r="57244" b="13686"/>
            <a:stretch>
              <a:fillRect/>
            </a:stretch>
          </p:blipFill>
          <p:spPr>
            <a:xfrm>
              <a:off x="983033" y="1190"/>
              <a:ext cx="427999" cy="429546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86" name="스크린샷 2022-11-25 오후 7.27.35.png" descr="스크린샷 2022-11-25 오후 7.27.35.png"/>
            <p:cNvPicPr>
              <a:picLocks/>
            </p:cNvPicPr>
            <p:nvPr/>
          </p:nvPicPr>
          <p:blipFill>
            <a:blip r:embed="rId2"/>
            <a:srcRect l="44325" t="13686" r="43153" b="13686"/>
            <a:stretch>
              <a:fillRect/>
            </a:stretch>
          </p:blipFill>
          <p:spPr>
            <a:xfrm>
              <a:off x="1475841" y="3238"/>
              <a:ext cx="426063" cy="425111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87" name="스크린샷 2022-11-25 오후 7.27.35.png" descr="스크린샷 2022-11-25 오후 7.27.35.png"/>
            <p:cNvPicPr>
              <a:picLocks/>
            </p:cNvPicPr>
            <p:nvPr/>
          </p:nvPicPr>
          <p:blipFill>
            <a:blip r:embed="rId2"/>
            <a:srcRect l="72266" t="27715" r="15024" b="27490"/>
            <a:stretch>
              <a:fillRect/>
            </a:stretch>
          </p:blipFill>
          <p:spPr>
            <a:xfrm>
              <a:off x="2443695" y="1524"/>
              <a:ext cx="429060" cy="428583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88" name="스크린샷 2022-11-25 오후 7.27.35.png" descr="스크린샷 2022-11-25 오후 7.27.35.png"/>
            <p:cNvPicPr>
              <a:picLocks/>
            </p:cNvPicPr>
            <p:nvPr/>
          </p:nvPicPr>
          <p:blipFill>
            <a:blip r:embed="rId2"/>
            <a:srcRect l="86262" t="30701" r="1257" b="24503"/>
            <a:stretch>
              <a:fillRect/>
            </a:stretch>
          </p:blipFill>
          <p:spPr>
            <a:xfrm>
              <a:off x="2935138" y="1524"/>
              <a:ext cx="421310" cy="428583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89" name="스크린샷 2022-11-25 오후 7.27.53.png" descr="스크린샷 2022-11-25 오후 7.27.53.png"/>
            <p:cNvPicPr>
              <a:picLocks/>
            </p:cNvPicPr>
            <p:nvPr/>
          </p:nvPicPr>
          <p:blipFill>
            <a:blip r:embed="rId3"/>
            <a:srcRect l="1777" t="15563" r="82145" b="24307"/>
            <a:stretch>
              <a:fillRect/>
            </a:stretch>
          </p:blipFill>
          <p:spPr>
            <a:xfrm>
              <a:off x="0" y="496120"/>
              <a:ext cx="428583" cy="428583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0" name="스크린샷 2022-11-25 오후 7.27.53.png" descr="스크린샷 2022-11-25 오후 7.27.53.png"/>
            <p:cNvPicPr>
              <a:picLocks/>
            </p:cNvPicPr>
            <p:nvPr/>
          </p:nvPicPr>
          <p:blipFill>
            <a:blip r:embed="rId3"/>
            <a:srcRect l="20683" t="15563" r="62434" b="24307"/>
            <a:stretch>
              <a:fillRect/>
            </a:stretch>
          </p:blipFill>
          <p:spPr>
            <a:xfrm>
              <a:off x="491144" y="496120"/>
              <a:ext cx="428584" cy="428583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1" name="스크린샷 2022-11-25 오후 7.27.53.png" descr="스크린샷 2022-11-25 오후 7.27.53.png"/>
            <p:cNvPicPr>
              <a:picLocks/>
            </p:cNvPicPr>
            <p:nvPr/>
          </p:nvPicPr>
          <p:blipFill>
            <a:blip r:embed="rId3"/>
            <a:srcRect l="40095" t="15563" r="42258" b="24307"/>
            <a:stretch>
              <a:fillRect/>
            </a:stretch>
          </p:blipFill>
          <p:spPr>
            <a:xfrm>
              <a:off x="982736" y="496120"/>
              <a:ext cx="428583" cy="428583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2" name="스크린샷 2022-11-25 오후 7.27.53.png" descr="스크린샷 2022-11-25 오후 7.27.53.png"/>
            <p:cNvPicPr>
              <a:picLocks/>
            </p:cNvPicPr>
            <p:nvPr/>
          </p:nvPicPr>
          <p:blipFill>
            <a:blip r:embed="rId3"/>
            <a:srcRect l="59788" t="11396" r="22375" b="28718"/>
            <a:stretch>
              <a:fillRect/>
            </a:stretch>
          </p:blipFill>
          <p:spPr>
            <a:xfrm>
              <a:off x="1472221" y="497073"/>
              <a:ext cx="433219" cy="426846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3" name="스크린샷 2022-11-25 오후 7.27.53.png" descr="스크린샷 2022-11-25 오후 7.27.53.png"/>
            <p:cNvPicPr>
              <a:picLocks/>
            </p:cNvPicPr>
            <p:nvPr/>
          </p:nvPicPr>
          <p:blipFill>
            <a:blip r:embed="rId3"/>
            <a:srcRect l="79439" t="10341" r="2968" b="27382"/>
            <a:stretch>
              <a:fillRect/>
            </a:stretch>
          </p:blipFill>
          <p:spPr>
            <a:xfrm>
              <a:off x="1963122" y="498025"/>
              <a:ext cx="427277" cy="424838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4" name="스크린샷 2022-11-25 오후 7.28.33.png" descr="스크린샷 2022-11-25 오후 7.28.33.png"/>
            <p:cNvPicPr>
              <a:picLocks noChangeAspect="1"/>
            </p:cNvPicPr>
            <p:nvPr/>
          </p:nvPicPr>
          <p:blipFill>
            <a:blip r:embed="rId4"/>
            <a:srcRect l="2571" t="13372" r="75438" b="18909"/>
            <a:stretch>
              <a:fillRect/>
            </a:stretch>
          </p:blipFill>
          <p:spPr>
            <a:xfrm>
              <a:off x="2443886" y="496691"/>
              <a:ext cx="428583" cy="427498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5" name="스크린샷 2022-11-25 오후 7.28.33.png" descr="스크린샷 2022-11-25 오후 7.28.33.png"/>
            <p:cNvPicPr>
              <a:picLocks/>
            </p:cNvPicPr>
            <p:nvPr/>
          </p:nvPicPr>
          <p:blipFill>
            <a:blip r:embed="rId4"/>
            <a:srcRect l="27437" t="13372" r="51511" b="18909"/>
            <a:stretch>
              <a:fillRect/>
            </a:stretch>
          </p:blipFill>
          <p:spPr>
            <a:xfrm>
              <a:off x="2931137" y="496691"/>
              <a:ext cx="429312" cy="427498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6" name="스크린샷 2022-11-25 오후 7.28.33.png" descr="스크린샷 2022-11-25 오후 7.28.33.png"/>
            <p:cNvPicPr>
              <a:picLocks/>
            </p:cNvPicPr>
            <p:nvPr/>
          </p:nvPicPr>
          <p:blipFill>
            <a:blip r:embed="rId4"/>
            <a:srcRect l="51446" t="17400" r="26503" b="20418"/>
            <a:stretch>
              <a:fillRect/>
            </a:stretch>
          </p:blipFill>
          <p:spPr>
            <a:xfrm>
              <a:off x="3412312" y="988837"/>
              <a:ext cx="430645" cy="430642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7" name="스크린샷 2022-11-25 오후 7.28.33.png" descr="스크린샷 2022-11-25 오후 7.28.33.png"/>
            <p:cNvPicPr>
              <a:picLocks/>
            </p:cNvPicPr>
            <p:nvPr/>
          </p:nvPicPr>
          <p:blipFill>
            <a:blip r:embed="rId4"/>
            <a:srcRect l="76351" t="17400" r="1862" b="20418"/>
            <a:stretch>
              <a:fillRect/>
            </a:stretch>
          </p:blipFill>
          <p:spPr>
            <a:xfrm>
              <a:off x="3414892" y="495128"/>
              <a:ext cx="425497" cy="430642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8" name="스크린샷 2022-11-25 오후 7.28.50.png" descr="스크린샷 2022-11-25 오후 7.28.50.png"/>
            <p:cNvPicPr>
              <a:picLocks/>
            </p:cNvPicPr>
            <p:nvPr/>
          </p:nvPicPr>
          <p:blipFill>
            <a:blip r:embed="rId5"/>
            <a:srcRect l="26121" t="6150" r="51451" b="20518"/>
            <a:stretch>
              <a:fillRect/>
            </a:stretch>
          </p:blipFill>
          <p:spPr>
            <a:xfrm>
              <a:off x="1966099" y="12669"/>
              <a:ext cx="421628" cy="421627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299" name="스크린샷 2022-11-25 오후 7.28.50.png" descr="스크린샷 2022-11-25 오후 7.28.50.png"/>
            <p:cNvPicPr>
              <a:picLocks/>
            </p:cNvPicPr>
            <p:nvPr/>
          </p:nvPicPr>
          <p:blipFill>
            <a:blip r:embed="rId5"/>
            <a:srcRect l="51351" t="10391" r="26769" b="16986"/>
            <a:stretch>
              <a:fillRect/>
            </a:stretch>
          </p:blipFill>
          <p:spPr>
            <a:xfrm>
              <a:off x="3415884" y="1479703"/>
              <a:ext cx="423504" cy="429741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0" name="스크린샷 2022-11-25 오후 7.28.50.png" descr="스크린샷 2022-11-25 오후 7.28.50.png"/>
            <p:cNvPicPr>
              <a:picLocks/>
            </p:cNvPicPr>
            <p:nvPr/>
          </p:nvPicPr>
          <p:blipFill>
            <a:blip r:embed="rId5"/>
            <a:srcRect l="76089" t="10391" r="1742" b="16986"/>
            <a:stretch>
              <a:fillRect/>
            </a:stretch>
          </p:blipFill>
          <p:spPr>
            <a:xfrm>
              <a:off x="2931327" y="1479703"/>
              <a:ext cx="429101" cy="429741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1" name="스크린샷 2022-11-25 오후 7.29.03.png" descr="스크린샷 2022-11-25 오후 7.29.03.png"/>
            <p:cNvPicPr>
              <a:picLocks/>
            </p:cNvPicPr>
            <p:nvPr/>
          </p:nvPicPr>
          <p:blipFill>
            <a:blip r:embed="rId6"/>
            <a:srcRect l="1731" t="6806" r="77023" b="8515"/>
            <a:stretch>
              <a:fillRect/>
            </a:stretch>
          </p:blipFill>
          <p:spPr>
            <a:xfrm>
              <a:off x="934" y="993491"/>
              <a:ext cx="426817" cy="423343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2" name="스크린샷 2022-11-25 오후 7.29.03.png" descr="스크린샷 2022-11-25 오후 7.29.03.png"/>
            <p:cNvPicPr>
              <a:picLocks/>
            </p:cNvPicPr>
            <p:nvPr/>
          </p:nvPicPr>
          <p:blipFill>
            <a:blip r:embed="rId6"/>
            <a:srcRect l="26309" t="6806" r="51969" b="8515"/>
            <a:stretch>
              <a:fillRect/>
            </a:stretch>
          </p:blipFill>
          <p:spPr>
            <a:xfrm>
              <a:off x="493295" y="993491"/>
              <a:ext cx="424203" cy="423343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3" name="스크린샷 2022-11-25 오후 7.29.03.png" descr="스크린샷 2022-11-25 오후 7.29.03.png"/>
            <p:cNvPicPr>
              <a:picLocks/>
            </p:cNvPicPr>
            <p:nvPr/>
          </p:nvPicPr>
          <p:blipFill>
            <a:blip r:embed="rId6"/>
            <a:srcRect l="51357" t="6806" r="27523" b="8515"/>
            <a:stretch>
              <a:fillRect/>
            </a:stretch>
          </p:blipFill>
          <p:spPr>
            <a:xfrm>
              <a:off x="982761" y="993491"/>
              <a:ext cx="424306" cy="423343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4" name="스크린샷 2022-11-25 오후 7.29.03.png" descr="스크린샷 2022-11-25 오후 7.29.03.png"/>
            <p:cNvPicPr>
              <a:picLocks/>
            </p:cNvPicPr>
            <p:nvPr/>
          </p:nvPicPr>
          <p:blipFill>
            <a:blip r:embed="rId6"/>
            <a:srcRect l="75231" t="6806" r="2287" b="8515"/>
            <a:stretch>
              <a:fillRect/>
            </a:stretch>
          </p:blipFill>
          <p:spPr>
            <a:xfrm>
              <a:off x="1472220" y="993491"/>
              <a:ext cx="427266" cy="423343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5" name="스크린샷 2022-11-25 오후 7.30.02.png" descr="스크린샷 2022-11-25 오후 7.30.02.png"/>
            <p:cNvPicPr>
              <a:picLocks/>
            </p:cNvPicPr>
            <p:nvPr/>
          </p:nvPicPr>
          <p:blipFill>
            <a:blip r:embed="rId7"/>
            <a:srcRect l="2003" t="7458" r="75865" b="7458"/>
            <a:stretch>
              <a:fillRect/>
            </a:stretch>
          </p:blipFill>
          <p:spPr>
            <a:xfrm>
              <a:off x="1964075" y="990823"/>
              <a:ext cx="426817" cy="428656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6" name="스크린샷 2022-11-25 오후 7.30.02.png" descr="스크린샷 2022-11-25 오후 7.30.02.png"/>
            <p:cNvPicPr>
              <a:picLocks/>
            </p:cNvPicPr>
            <p:nvPr/>
          </p:nvPicPr>
          <p:blipFill>
            <a:blip r:embed="rId7"/>
            <a:srcRect l="26456" t="7458" r="51326" b="7458"/>
            <a:stretch>
              <a:fillRect/>
            </a:stretch>
          </p:blipFill>
          <p:spPr>
            <a:xfrm>
              <a:off x="2444076" y="990823"/>
              <a:ext cx="428470" cy="428656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7" name="스크린샷 2022-11-25 오후 7.30.02.png" descr="스크린샷 2022-11-25 오후 7.30.02.png"/>
            <p:cNvPicPr>
              <a:picLocks/>
            </p:cNvPicPr>
            <p:nvPr/>
          </p:nvPicPr>
          <p:blipFill>
            <a:blip r:embed="rId7"/>
            <a:srcRect l="50696" t="7458" r="27089" b="7458"/>
            <a:stretch>
              <a:fillRect/>
            </a:stretch>
          </p:blipFill>
          <p:spPr>
            <a:xfrm>
              <a:off x="2931708" y="990823"/>
              <a:ext cx="428436" cy="428656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8" name="스크린샷 2022-11-25 오후 7.30.02.png" descr="스크린샷 2022-11-25 오후 7.30.02.png"/>
            <p:cNvPicPr>
              <a:picLocks/>
            </p:cNvPicPr>
            <p:nvPr/>
          </p:nvPicPr>
          <p:blipFill>
            <a:blip r:embed="rId7"/>
            <a:srcRect l="74908" t="7458" r="2244" b="7458"/>
            <a:stretch>
              <a:fillRect/>
            </a:stretch>
          </p:blipFill>
          <p:spPr>
            <a:xfrm>
              <a:off x="3413503" y="9097"/>
              <a:ext cx="428425" cy="428655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09" name="스크린샷 2022-11-25 오후 7.29.27.png" descr="스크린샷 2022-11-25 오후 7.29.27.png"/>
            <p:cNvPicPr>
              <a:picLocks/>
            </p:cNvPicPr>
            <p:nvPr/>
          </p:nvPicPr>
          <p:blipFill>
            <a:blip r:embed="rId8"/>
            <a:srcRect l="26045" t="2530" r="51255" b="10442"/>
            <a:stretch>
              <a:fillRect/>
            </a:stretch>
          </p:blipFill>
          <p:spPr>
            <a:xfrm>
              <a:off x="2450183" y="1481799"/>
              <a:ext cx="424222" cy="425536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10" name="스크린샷 2022-11-25 오후 7.29.27.png" descr="스크린샷 2022-11-25 오후 7.29.27.png"/>
            <p:cNvPicPr>
              <a:picLocks/>
            </p:cNvPicPr>
            <p:nvPr/>
          </p:nvPicPr>
          <p:blipFill>
            <a:blip r:embed="rId8"/>
            <a:srcRect l="51656" t="5024" r="26045" b="7948"/>
            <a:stretch>
              <a:fillRect/>
            </a:stretch>
          </p:blipFill>
          <p:spPr>
            <a:xfrm>
              <a:off x="5888" y="1483323"/>
              <a:ext cx="416721" cy="425537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11" name="스크린샷 2022-11-25 오후 7.29.27.png" descr="스크린샷 2022-11-25 오후 7.29.27.png"/>
            <p:cNvPicPr>
              <a:picLocks/>
            </p:cNvPicPr>
            <p:nvPr/>
          </p:nvPicPr>
          <p:blipFill>
            <a:blip r:embed="rId8"/>
            <a:srcRect l="76959" t="5024" b="7948"/>
            <a:stretch>
              <a:fillRect/>
            </a:stretch>
          </p:blipFill>
          <p:spPr>
            <a:xfrm>
              <a:off x="490312" y="1483323"/>
              <a:ext cx="430606" cy="425537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12" name="스크린샷 2022-11-25 오후 7.30.35.png" descr="스크린샷 2022-11-25 오후 7.30.35.png"/>
            <p:cNvPicPr>
              <a:picLocks/>
            </p:cNvPicPr>
            <p:nvPr/>
          </p:nvPicPr>
          <p:blipFill>
            <a:blip r:embed="rId9"/>
            <a:srcRect l="3350" t="7577" r="68147" b="13200"/>
            <a:stretch>
              <a:fillRect/>
            </a:stretch>
          </p:blipFill>
          <p:spPr>
            <a:xfrm>
              <a:off x="983605" y="1481799"/>
              <a:ext cx="426817" cy="428750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13" name="스크린샷 2022-11-25 오후 7.30.35.png" descr="스크린샷 2022-11-25 오후 7.30.35.png"/>
            <p:cNvPicPr>
              <a:picLocks/>
            </p:cNvPicPr>
            <p:nvPr/>
          </p:nvPicPr>
          <p:blipFill>
            <a:blip r:embed="rId9"/>
            <a:srcRect l="35046" t="7577" r="36675" b="13200"/>
            <a:stretch>
              <a:fillRect/>
            </a:stretch>
          </p:blipFill>
          <p:spPr>
            <a:xfrm>
              <a:off x="1477175" y="1481799"/>
              <a:ext cx="423464" cy="428750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  <p:pic>
          <p:nvPicPr>
            <p:cNvPr id="314" name="스크린샷 2022-11-25 오후 7.30.35.png" descr="스크린샷 2022-11-25 오후 7.30.35.png"/>
            <p:cNvPicPr>
              <a:picLocks/>
            </p:cNvPicPr>
            <p:nvPr/>
          </p:nvPicPr>
          <p:blipFill>
            <a:blip r:embed="rId9"/>
            <a:srcRect l="66635" t="7577" r="4862" b="13200"/>
            <a:stretch>
              <a:fillRect/>
            </a:stretch>
          </p:blipFill>
          <p:spPr>
            <a:xfrm>
              <a:off x="1964075" y="1481799"/>
              <a:ext cx="426809" cy="428750"/>
            </a:xfrm>
            <a:prstGeom prst="rect">
              <a:avLst/>
            </a:prstGeom>
            <a:ln w="3175" cap="flat">
              <a:solidFill>
                <a:srgbClr val="535353"/>
              </a:solidFill>
              <a:prstDash val="solid"/>
              <a:round/>
            </a:ln>
            <a:effectLst/>
          </p:spPr>
        </p:pic>
      </p:grpSp>
      <p:sp>
        <p:nvSpPr>
          <p:cNvPr id="316" name="1,500 +"/>
          <p:cNvSpPr txBox="1"/>
          <p:nvPr/>
        </p:nvSpPr>
        <p:spPr>
          <a:xfrm>
            <a:off x="994382" y="2329478"/>
            <a:ext cx="2332086" cy="896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just">
              <a:lnSpc>
                <a:spcPct val="110000"/>
              </a:lnSpc>
              <a:defRPr sz="5000">
                <a:solidFill>
                  <a:srgbClr val="535353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endParaRPr dirty="0"/>
          </a:p>
        </p:txBody>
      </p:sp>
      <p:sp>
        <p:nvSpPr>
          <p:cNvPr id="317" name="국내 주요 기업 컨설팅 실적"/>
          <p:cNvSpPr txBox="1"/>
          <p:nvPr/>
        </p:nvSpPr>
        <p:spPr>
          <a:xfrm>
            <a:off x="3806569" y="2455550"/>
            <a:ext cx="1959577" cy="240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535353"/>
                </a:solidFill>
                <a:latin typeface="Pretendard SemiBold"/>
                <a:ea typeface="Pretendard SemiBold"/>
                <a:cs typeface="Pretendard SemiBold"/>
                <a:sym typeface="Pretendard SemiBold"/>
              </a:defRPr>
            </a:lvl1pPr>
          </a:lstStyle>
          <a:p>
            <a:r>
              <a:rPr dirty="0" err="1"/>
              <a:t>국내</a:t>
            </a:r>
            <a:r>
              <a:rPr dirty="0"/>
              <a:t> </a:t>
            </a:r>
            <a:r>
              <a:rPr dirty="0" err="1"/>
              <a:t>주요</a:t>
            </a:r>
            <a:r>
              <a:rPr dirty="0"/>
              <a:t> </a:t>
            </a:r>
            <a:r>
              <a:rPr dirty="0" err="1"/>
              <a:t>기업</a:t>
            </a:r>
            <a:r>
              <a:rPr dirty="0"/>
              <a:t> </a:t>
            </a:r>
            <a:r>
              <a:rPr dirty="0" err="1"/>
              <a:t>컨설팅</a:t>
            </a:r>
            <a:r>
              <a:rPr dirty="0"/>
              <a:t> </a:t>
            </a:r>
            <a:r>
              <a:rPr dirty="0" err="1"/>
              <a:t>실적</a:t>
            </a:r>
            <a:endParaRPr dirty="0"/>
          </a:p>
        </p:txBody>
      </p:sp>
      <p:sp>
        <p:nvSpPr>
          <p:cNvPr id="318" name="국내 중소기업 및 대기업…"/>
          <p:cNvSpPr txBox="1"/>
          <p:nvPr/>
        </p:nvSpPr>
        <p:spPr>
          <a:xfrm>
            <a:off x="3806569" y="2642271"/>
            <a:ext cx="1959577" cy="616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lnSpc>
                <a:spcPct val="150000"/>
              </a:lnSpc>
              <a:defRPr sz="1200">
                <a:solidFill>
                  <a:srgbClr val="535353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dirty="0" err="1"/>
              <a:t>국내</a:t>
            </a:r>
            <a:r>
              <a:rPr dirty="0"/>
              <a:t> </a:t>
            </a:r>
            <a:r>
              <a:rPr dirty="0" err="1"/>
              <a:t>중소기업</a:t>
            </a:r>
            <a:r>
              <a:rPr dirty="0"/>
              <a:t> 및 </a:t>
            </a:r>
            <a:r>
              <a:rPr dirty="0" err="1"/>
              <a:t>대기업</a:t>
            </a:r>
            <a:endParaRPr dirty="0"/>
          </a:p>
          <a:p>
            <a:pPr>
              <a:lnSpc>
                <a:spcPct val="150000"/>
              </a:lnSpc>
              <a:defRPr sz="1200">
                <a:solidFill>
                  <a:srgbClr val="535353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 err="1"/>
              <a:t>렌탈</a:t>
            </a:r>
            <a:r>
              <a:rPr lang="en-US" altLang="ko-KR" dirty="0"/>
              <a:t>/</a:t>
            </a:r>
            <a:r>
              <a:rPr lang="ko-KR" altLang="en-US" dirty="0"/>
              <a:t>구매</a:t>
            </a:r>
            <a:r>
              <a:rPr lang="en-US" altLang="ko-KR" dirty="0"/>
              <a:t>/ </a:t>
            </a:r>
            <a:r>
              <a:rPr lang="ko-KR" altLang="en-US" dirty="0"/>
              <a:t>컨설팅 거래처</a:t>
            </a:r>
            <a:endParaRPr dirty="0"/>
          </a:p>
        </p:txBody>
      </p:sp>
      <p:sp>
        <p:nvSpPr>
          <p:cNvPr id="319" name="05"/>
          <p:cNvSpPr txBox="1"/>
          <p:nvPr/>
        </p:nvSpPr>
        <p:spPr>
          <a:xfrm>
            <a:off x="5980363" y="6267318"/>
            <a:ext cx="220569" cy="230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>
              <a:defRPr sz="900">
                <a:solidFill>
                  <a:srgbClr val="535353"/>
                </a:solidFill>
              </a:defRPr>
            </a:lvl1pPr>
          </a:lstStyle>
          <a:p>
            <a:r>
              <a:t>05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Rental Affiliate Site"/>
          <p:cNvSpPr txBox="1"/>
          <p:nvPr/>
        </p:nvSpPr>
        <p:spPr>
          <a:xfrm>
            <a:off x="3332935" y="910180"/>
            <a:ext cx="5526130" cy="56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3800">
                <a:solidFill>
                  <a:srgbClr val="FFFFFF"/>
                </a:solidFill>
                <a:latin typeface="Pretendard ExtraBold"/>
                <a:ea typeface="Pretendard ExtraBold"/>
                <a:cs typeface="Pretendard ExtraBold"/>
                <a:sym typeface="Pretendard ExtraBold"/>
              </a:defRPr>
            </a:lvl1pPr>
          </a:lstStyle>
          <a:p>
            <a:r>
              <a:rPr dirty="0"/>
              <a:t>Rental Affiliate Site</a:t>
            </a:r>
          </a:p>
        </p:txBody>
      </p:sp>
      <p:pic>
        <p:nvPicPr>
          <p:cNvPr id="425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043533" y="3657561"/>
            <a:ext cx="10184877" cy="5777035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Object 6" descr="Objec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00268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Object 9" descr="Objec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11921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Object 12" descr="Object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02868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Object 15" descr="Object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93816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" name="Object 18" descr="Object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84763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31" name="Object 21" descr="Object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757108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32" name="Object 24" descr="Object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39079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33" name="Object 27" descr="Object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20974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sp>
        <p:nvSpPr>
          <p:cNvPr id="434" name="모서리가 둥근 직사각형"/>
          <p:cNvSpPr/>
          <p:nvPr/>
        </p:nvSpPr>
        <p:spPr>
          <a:xfrm>
            <a:off x="2164920" y="1816771"/>
            <a:ext cx="8089641" cy="4782995"/>
          </a:xfrm>
          <a:prstGeom prst="roundRect">
            <a:avLst>
              <a:gd name="adj" fmla="val 430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  <a:endParaRPr dirty="0"/>
          </a:p>
        </p:txBody>
      </p:sp>
      <p:pic>
        <p:nvPicPr>
          <p:cNvPr id="435" name="스크린샷 2022-11-25 오후 7.24.18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1881" y="2167697"/>
            <a:ext cx="7966481" cy="4075338"/>
          </a:xfrm>
          <a:prstGeom prst="rect">
            <a:avLst/>
          </a:prstGeom>
          <a:ln w="12700">
            <a:miter lim="400000"/>
          </a:ln>
        </p:spPr>
      </p:pic>
      <p:sp>
        <p:nvSpPr>
          <p:cNvPr id="436" name="인모어 렌탈 제휴사이트"/>
          <p:cNvSpPr txBox="1"/>
          <p:nvPr/>
        </p:nvSpPr>
        <p:spPr>
          <a:xfrm>
            <a:off x="4134249" y="1489908"/>
            <a:ext cx="3923506" cy="267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1200">
                <a:solidFill>
                  <a:srgbClr val="A7A7A7"/>
                </a:solidFill>
                <a:latin typeface="Pretendard Medium"/>
                <a:ea typeface="Pretendard Medium"/>
                <a:cs typeface="Pretendard Medium"/>
                <a:sym typeface="Pretendard Medium"/>
              </a:defRPr>
            </a:lvl1pPr>
          </a:lstStyle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브랜드별 온라인 </a:t>
            </a:r>
            <a:r>
              <a:rPr lang="ko-KR" altLang="en-US" sz="1400" b="1" dirty="0" err="1">
                <a:solidFill>
                  <a:schemeClr val="bg1"/>
                </a:solidFill>
              </a:rPr>
              <a:t>총판몰</a:t>
            </a:r>
            <a:r>
              <a:rPr lang="ko-KR" altLang="en-US" sz="1400" b="1" dirty="0">
                <a:solidFill>
                  <a:schemeClr val="bg1"/>
                </a:solidFill>
              </a:rPr>
              <a:t> 업체 </a:t>
            </a:r>
            <a:r>
              <a:rPr lang="ko-KR" altLang="en-US" sz="1400" b="1" dirty="0">
                <a:solidFill>
                  <a:srgbClr val="FF0000"/>
                </a:solidFill>
              </a:rPr>
              <a:t>최저가 </a:t>
            </a:r>
            <a:r>
              <a:rPr lang="ko-KR" altLang="en-US" sz="1400" b="1" dirty="0" err="1">
                <a:solidFill>
                  <a:srgbClr val="FF0000"/>
                </a:solidFill>
              </a:rPr>
              <a:t>렌탈료</a:t>
            </a:r>
            <a:r>
              <a:rPr lang="ko-KR" altLang="en-US" sz="1400" b="1" dirty="0">
                <a:solidFill>
                  <a:srgbClr val="FF0000"/>
                </a:solidFill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</a:rPr>
              <a:t>제안</a:t>
            </a:r>
          </a:p>
        </p:txBody>
      </p:sp>
      <p:sp>
        <p:nvSpPr>
          <p:cNvPr id="437" name="10"/>
          <p:cNvSpPr txBox="1"/>
          <p:nvPr/>
        </p:nvSpPr>
        <p:spPr>
          <a:xfrm>
            <a:off x="5980363" y="6267318"/>
            <a:ext cx="220569" cy="230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10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Coffee machine Types"/>
          <p:cNvSpPr txBox="1"/>
          <p:nvPr/>
        </p:nvSpPr>
        <p:spPr>
          <a:xfrm>
            <a:off x="1008086" y="837583"/>
            <a:ext cx="6870635" cy="709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3800">
                <a:latin typeface="Pretendard ExtraBold"/>
                <a:ea typeface="Pretendard ExtraBold"/>
                <a:cs typeface="Pretendard ExtraBold"/>
                <a:sym typeface="Pretendard ExtraBold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000" dirty="0"/>
              <a:t>기업 가전 </a:t>
            </a:r>
            <a:r>
              <a:rPr lang="ko-KR" altLang="en-US" sz="3000" dirty="0" err="1"/>
              <a:t>렌탈</a:t>
            </a:r>
            <a:r>
              <a:rPr lang="ko-KR" altLang="en-US" sz="3000" dirty="0"/>
              <a:t> 사례 원두커피 설치건</a:t>
            </a:r>
            <a:endParaRPr sz="3000" dirty="0"/>
          </a:p>
        </p:txBody>
      </p:sp>
      <p:sp>
        <p:nvSpPr>
          <p:cNvPr id="377" name="커피머신기 종류"/>
          <p:cNvSpPr txBox="1"/>
          <p:nvPr/>
        </p:nvSpPr>
        <p:spPr>
          <a:xfrm>
            <a:off x="993617" y="1328324"/>
            <a:ext cx="92394" cy="243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>
              <a:lnSpc>
                <a:spcPct val="80000"/>
              </a:lnSpc>
              <a:defRPr sz="1200">
                <a:solidFill>
                  <a:srgbClr val="535353"/>
                </a:solidFill>
                <a:latin typeface="Pretendard Medium"/>
                <a:ea typeface="Pretendard Medium"/>
                <a:cs typeface="Pretendard Medium"/>
                <a:sym typeface="Pretendard Medium"/>
              </a:defRPr>
            </a:lvl1pPr>
          </a:lstStyle>
          <a:p>
            <a:endParaRPr dirty="0"/>
          </a:p>
        </p:txBody>
      </p:sp>
      <p:sp>
        <p:nvSpPr>
          <p:cNvPr id="395" name="07"/>
          <p:cNvSpPr txBox="1"/>
          <p:nvPr/>
        </p:nvSpPr>
        <p:spPr>
          <a:xfrm>
            <a:off x="5980363" y="6267318"/>
            <a:ext cx="220569" cy="108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>
              <a:defRPr sz="900">
                <a:solidFill>
                  <a:srgbClr val="535353"/>
                </a:solidFill>
              </a:defRPr>
            </a:lvl1pPr>
          </a:lstStyle>
          <a:p>
            <a:r>
              <a:t>07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4980728-4199-6178-760D-FD3766F9B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30" y="2983801"/>
            <a:ext cx="991765" cy="74382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7014FBA7-73A2-EE8A-738F-264CB002E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30" y="4077764"/>
            <a:ext cx="991765" cy="74382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69F05B8C-4220-0CC1-E437-5B5538C0B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4" y="1903801"/>
            <a:ext cx="997220" cy="743824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A79CF86C-75AF-BFE6-DA23-945FDB67CA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24300" y="4130216"/>
            <a:ext cx="754305" cy="621627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0C793406-754B-18DA-CEAC-787CDF7346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8470" y="2986442"/>
            <a:ext cx="989292" cy="741969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8E69B459-F37E-8036-C1E5-2F37D56910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150" y="2982545"/>
            <a:ext cx="820272" cy="743823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42CDBB02-6A45-9AA6-103C-A66154D2CF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657" y="1913489"/>
            <a:ext cx="808913" cy="743823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F77149D9-BEC8-D5C1-6BF3-58E1CC84E1A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705" y="1913489"/>
            <a:ext cx="808234" cy="743823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AECD34A4-39EB-C4C5-14EE-C8523E2E21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924" y="2987117"/>
            <a:ext cx="819584" cy="743824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FD42A84F-0989-C512-55A2-716076D787C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994" y="1912393"/>
            <a:ext cx="808234" cy="743823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5FBD24AF-679A-D143-935E-E98F455CF59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728" y="1912393"/>
            <a:ext cx="808234" cy="743823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944BB197-718C-311D-1238-D2B87DC3D09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091" y="2992233"/>
            <a:ext cx="820272" cy="743823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EF945D04-1C0B-85FA-C3D4-5616A169C85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870" y="1913489"/>
            <a:ext cx="808913" cy="743823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BECD2D06-B82C-071E-9E5E-2354C29C6A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553871" y="2010742"/>
            <a:ext cx="743823" cy="557867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967FE782-C474-3DD5-BD85-6A9FB57238E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180" y="1913489"/>
            <a:ext cx="808913" cy="743823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675E6DFD-B9C8-8393-7F5B-3747D93FA01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504" y="4055498"/>
            <a:ext cx="557868" cy="743824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64F4BB49-7B4C-FDE3-AD20-DA561592795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35" y="4066158"/>
            <a:ext cx="621627" cy="743823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AF18CCC2-5C01-B08D-5B0D-8075EE7AA19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0249" y="2984400"/>
            <a:ext cx="989291" cy="741968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29DEED49-9F71-34B9-4693-371A32BF105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682" y="3000665"/>
            <a:ext cx="557868" cy="743824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8BFF7BE9-5BC4-F529-4BF6-8099984BEFF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248" y="2992233"/>
            <a:ext cx="505114" cy="743824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D3F13794-31A0-B2F0-333C-286678328D65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14992" y="3078668"/>
            <a:ext cx="756303" cy="567227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085D7FAB-A2B2-73CE-F077-BCC05AEBA27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9538584" y="3096790"/>
            <a:ext cx="756307" cy="56723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5D02EEB4-4BAB-54F7-0610-CE57729AF2E7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47227" y="5270543"/>
            <a:ext cx="738959" cy="554220"/>
          </a:xfrm>
          <a:prstGeom prst="rect">
            <a:avLst/>
          </a:prstGeom>
        </p:spPr>
      </p:pic>
      <p:pic>
        <p:nvPicPr>
          <p:cNvPr id="320" name="그림 319">
            <a:extLst>
              <a:ext uri="{FF2B5EF4-FFF2-40B4-BE49-F238E27FC236}">
                <a16:creationId xmlns:a16="http://schemas.microsoft.com/office/drawing/2014/main" id="{2E320793-705F-D747-80D0-DA88964041BF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74953" y="5266293"/>
            <a:ext cx="742502" cy="556876"/>
          </a:xfrm>
          <a:prstGeom prst="rect">
            <a:avLst/>
          </a:prstGeom>
        </p:spPr>
      </p:pic>
      <p:pic>
        <p:nvPicPr>
          <p:cNvPr id="322" name="그림 321">
            <a:extLst>
              <a:ext uri="{FF2B5EF4-FFF2-40B4-BE49-F238E27FC236}">
                <a16:creationId xmlns:a16="http://schemas.microsoft.com/office/drawing/2014/main" id="{7025D667-9DBC-F477-41F1-63B6A15F3697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641" y="5157764"/>
            <a:ext cx="991765" cy="743824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F2B67A67-D754-77CF-E5B9-EB79C348B04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656" y="5171727"/>
            <a:ext cx="991765" cy="743824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715FC26C-85CE-B87E-76A6-D13A45C28321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408" y="5171727"/>
            <a:ext cx="991765" cy="743824"/>
          </a:xfrm>
          <a:prstGeom prst="rect">
            <a:avLst/>
          </a:prstGeom>
        </p:spPr>
      </p:pic>
      <p:pic>
        <p:nvPicPr>
          <p:cNvPr id="328" name="그림 327">
            <a:extLst>
              <a:ext uri="{FF2B5EF4-FFF2-40B4-BE49-F238E27FC236}">
                <a16:creationId xmlns:a16="http://schemas.microsoft.com/office/drawing/2014/main" id="{28B56B39-C8EC-A220-BAC8-52BBE9CD014F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4738" y="3000665"/>
            <a:ext cx="557868" cy="743824"/>
          </a:xfrm>
          <a:prstGeom prst="rect">
            <a:avLst/>
          </a:prstGeom>
        </p:spPr>
      </p:pic>
      <p:pic>
        <p:nvPicPr>
          <p:cNvPr id="330" name="그림 329">
            <a:extLst>
              <a:ext uri="{FF2B5EF4-FFF2-40B4-BE49-F238E27FC236}">
                <a16:creationId xmlns:a16="http://schemas.microsoft.com/office/drawing/2014/main" id="{2F2577A0-39A0-CEAE-AB4A-82EA90222E7B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866" y="1912233"/>
            <a:ext cx="557868" cy="743824"/>
          </a:xfrm>
          <a:prstGeom prst="rect">
            <a:avLst/>
          </a:prstGeom>
        </p:spPr>
      </p:pic>
      <p:pic>
        <p:nvPicPr>
          <p:cNvPr id="332" name="그림 331">
            <a:extLst>
              <a:ext uri="{FF2B5EF4-FFF2-40B4-BE49-F238E27FC236}">
                <a16:creationId xmlns:a16="http://schemas.microsoft.com/office/drawing/2014/main" id="{31A7AABC-D459-60CB-F45B-7AD8F9042461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390079" y="2010742"/>
            <a:ext cx="743824" cy="557868"/>
          </a:xfrm>
          <a:prstGeom prst="rect">
            <a:avLst/>
          </a:prstGeom>
        </p:spPr>
      </p:pic>
      <p:pic>
        <p:nvPicPr>
          <p:cNvPr id="334" name="그림 333">
            <a:extLst>
              <a:ext uri="{FF2B5EF4-FFF2-40B4-BE49-F238E27FC236}">
                <a16:creationId xmlns:a16="http://schemas.microsoft.com/office/drawing/2014/main" id="{FA0D6EB7-C867-588E-CF15-F6B170E8D074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041" y="3012822"/>
            <a:ext cx="557736" cy="743823"/>
          </a:xfrm>
          <a:prstGeom prst="rect">
            <a:avLst/>
          </a:prstGeom>
        </p:spPr>
      </p:pic>
      <p:pic>
        <p:nvPicPr>
          <p:cNvPr id="336" name="그림 335">
            <a:extLst>
              <a:ext uri="{FF2B5EF4-FFF2-40B4-BE49-F238E27FC236}">
                <a16:creationId xmlns:a16="http://schemas.microsoft.com/office/drawing/2014/main" id="{0AF22E39-7289-5765-8369-ACE1FEADCF4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1121630" y="4157218"/>
            <a:ext cx="746713" cy="560035"/>
          </a:xfrm>
          <a:prstGeom prst="rect">
            <a:avLst/>
          </a:prstGeom>
        </p:spPr>
      </p:pic>
      <p:pic>
        <p:nvPicPr>
          <p:cNvPr id="338" name="그림 337">
            <a:extLst>
              <a:ext uri="{FF2B5EF4-FFF2-40B4-BE49-F238E27FC236}">
                <a16:creationId xmlns:a16="http://schemas.microsoft.com/office/drawing/2014/main" id="{C5488018-0E96-6552-02F0-0A80113EA120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333" y="5171727"/>
            <a:ext cx="991765" cy="743824"/>
          </a:xfrm>
          <a:prstGeom prst="rect">
            <a:avLst/>
          </a:prstGeom>
        </p:spPr>
      </p:pic>
      <p:pic>
        <p:nvPicPr>
          <p:cNvPr id="340" name="그림 339">
            <a:extLst>
              <a:ext uri="{FF2B5EF4-FFF2-40B4-BE49-F238E27FC236}">
                <a16:creationId xmlns:a16="http://schemas.microsoft.com/office/drawing/2014/main" id="{1E7B5892-A371-5BBF-042F-E7FC7A75AA9F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296" y="5171727"/>
            <a:ext cx="991999" cy="743823"/>
          </a:xfrm>
          <a:prstGeom prst="rect">
            <a:avLst/>
          </a:prstGeom>
        </p:spPr>
      </p:pic>
      <p:pic>
        <p:nvPicPr>
          <p:cNvPr id="342" name="그림 341">
            <a:extLst>
              <a:ext uri="{FF2B5EF4-FFF2-40B4-BE49-F238E27FC236}">
                <a16:creationId xmlns:a16="http://schemas.microsoft.com/office/drawing/2014/main" id="{09874195-2668-A6D9-8CEF-4A37083618E4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5" y="5171727"/>
            <a:ext cx="991765" cy="743824"/>
          </a:xfrm>
          <a:prstGeom prst="rect">
            <a:avLst/>
          </a:prstGeom>
        </p:spPr>
      </p:pic>
      <p:pic>
        <p:nvPicPr>
          <p:cNvPr id="344" name="그림 343">
            <a:extLst>
              <a:ext uri="{FF2B5EF4-FFF2-40B4-BE49-F238E27FC236}">
                <a16:creationId xmlns:a16="http://schemas.microsoft.com/office/drawing/2014/main" id="{38B074F7-E0EC-0886-5357-A00D1522C4F8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641" y="4057424"/>
            <a:ext cx="660548" cy="753169"/>
          </a:xfrm>
          <a:prstGeom prst="rect">
            <a:avLst/>
          </a:prstGeom>
        </p:spPr>
      </p:pic>
      <p:pic>
        <p:nvPicPr>
          <p:cNvPr id="346" name="그림 345">
            <a:extLst>
              <a:ext uri="{FF2B5EF4-FFF2-40B4-BE49-F238E27FC236}">
                <a16:creationId xmlns:a16="http://schemas.microsoft.com/office/drawing/2014/main" id="{E4E509FF-9BB2-3AF2-B36B-549B6ADAC86F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6271" y="4055498"/>
            <a:ext cx="991765" cy="743824"/>
          </a:xfrm>
          <a:prstGeom prst="rect">
            <a:avLst/>
          </a:prstGeom>
        </p:spPr>
      </p:pic>
      <p:pic>
        <p:nvPicPr>
          <p:cNvPr id="348" name="그림 347">
            <a:extLst>
              <a:ext uri="{FF2B5EF4-FFF2-40B4-BE49-F238E27FC236}">
                <a16:creationId xmlns:a16="http://schemas.microsoft.com/office/drawing/2014/main" id="{321340A6-F2BD-4023-BBBD-42B454FEE189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823" y="4051602"/>
            <a:ext cx="557736" cy="743823"/>
          </a:xfrm>
          <a:prstGeom prst="rect">
            <a:avLst/>
          </a:prstGeom>
        </p:spPr>
      </p:pic>
      <p:pic>
        <p:nvPicPr>
          <p:cNvPr id="350" name="그림 349">
            <a:extLst>
              <a:ext uri="{FF2B5EF4-FFF2-40B4-BE49-F238E27FC236}">
                <a16:creationId xmlns:a16="http://schemas.microsoft.com/office/drawing/2014/main" id="{0CBCCF38-9D85-30FE-8F5F-DC208D4A7CF0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802" y="4066158"/>
            <a:ext cx="1087593" cy="743824"/>
          </a:xfrm>
          <a:prstGeom prst="rect">
            <a:avLst/>
          </a:prstGeom>
        </p:spPr>
      </p:pic>
      <p:pic>
        <p:nvPicPr>
          <p:cNvPr id="352" name="그림 351">
            <a:extLst>
              <a:ext uri="{FF2B5EF4-FFF2-40B4-BE49-F238E27FC236}">
                <a16:creationId xmlns:a16="http://schemas.microsoft.com/office/drawing/2014/main" id="{B4AEB28B-793D-BD3F-0166-175E421D8593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640" y="5171727"/>
            <a:ext cx="418401" cy="743824"/>
          </a:xfrm>
          <a:prstGeom prst="rect">
            <a:avLst/>
          </a:prstGeom>
        </p:spPr>
      </p:pic>
      <p:pic>
        <p:nvPicPr>
          <p:cNvPr id="354" name="그림 353">
            <a:extLst>
              <a:ext uri="{FF2B5EF4-FFF2-40B4-BE49-F238E27FC236}">
                <a16:creationId xmlns:a16="http://schemas.microsoft.com/office/drawing/2014/main" id="{3752B089-C98F-D85D-1220-2DBD8C19DDAD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8943439" y="4161163"/>
            <a:ext cx="778269" cy="583702"/>
          </a:xfrm>
          <a:prstGeom prst="rect">
            <a:avLst/>
          </a:prstGeom>
        </p:spPr>
      </p:pic>
      <p:pic>
        <p:nvPicPr>
          <p:cNvPr id="356" name="그림 355">
            <a:extLst>
              <a:ext uri="{FF2B5EF4-FFF2-40B4-BE49-F238E27FC236}">
                <a16:creationId xmlns:a16="http://schemas.microsoft.com/office/drawing/2014/main" id="{F673838F-C1F6-63B4-5F0D-EE0E6321CC75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85762" y="4154620"/>
            <a:ext cx="778269" cy="58370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1DCD85E8-435C-E75C-D9B3-66822CAACB90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633" y="4051602"/>
            <a:ext cx="991765" cy="74382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AC502FD-6A47-8CE4-12F9-009F38C4DFDB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67075" y="5255129"/>
            <a:ext cx="754767" cy="56607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EA06A81-2FDE-0C74-F1FE-A0B24F5B2679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554" y="5145925"/>
            <a:ext cx="1026168" cy="76962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CDF1727-CEE7-8532-6CD3-C52A2692F5F7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97575" y="5227441"/>
            <a:ext cx="769628" cy="57722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8E8589E-21B9-7DC1-B247-09D389B4A4CE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05131" y="2004462"/>
            <a:ext cx="751004" cy="56325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2EE52ED-141A-09EA-0482-7CD7528F5D49}"/>
              </a:ext>
            </a:extLst>
          </p:cNvPr>
          <p:cNvPicPr>
            <a:picLocks noChangeAspect="1"/>
          </p:cNvPicPr>
          <p:nvPr/>
        </p:nvPicPr>
        <p:blipFill rotWithShape="1"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t="15172" r="16464" b="19278"/>
          <a:stretch/>
        </p:blipFill>
        <p:spPr>
          <a:xfrm rot="5400000">
            <a:off x="7233467" y="1988474"/>
            <a:ext cx="729863" cy="58844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ype of Coffee Beans"/>
          <p:cNvSpPr txBox="1"/>
          <p:nvPr/>
        </p:nvSpPr>
        <p:spPr>
          <a:xfrm>
            <a:off x="3210549" y="958142"/>
            <a:ext cx="5770901" cy="56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3800">
                <a:latin typeface="Pretendard ExtraBold"/>
                <a:ea typeface="Pretendard ExtraBold"/>
                <a:cs typeface="Pretendard ExtraBold"/>
                <a:sym typeface="Pretendard ExtraBold"/>
              </a:defRPr>
            </a:lvl1pPr>
          </a:lstStyle>
          <a:p>
            <a:r>
              <a:t>Type of Coffee Beans</a:t>
            </a:r>
          </a:p>
        </p:txBody>
      </p:sp>
      <p:pic>
        <p:nvPicPr>
          <p:cNvPr id="326" name="Object 13" descr="Object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836655" y="7421502"/>
            <a:ext cx="6532181" cy="4571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Object 16" descr="Object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68804" y="7431448"/>
            <a:ext cx="6532181" cy="45719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Object 28" descr="Object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00268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2" name="Object 31" descr="Object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11921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Object 34" descr="Object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028687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Object 37" descr="Object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93816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Object 40" descr="Object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4763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Object 43" descr="Object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757108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Object 46" descr="Object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90794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Object 49" descr="Object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209741" y="544986"/>
            <a:ext cx="42575" cy="4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Object 57" descr="Object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705540" y="7425776"/>
            <a:ext cx="6532181" cy="45719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직사각형"/>
          <p:cNvSpPr/>
          <p:nvPr/>
        </p:nvSpPr>
        <p:spPr>
          <a:xfrm>
            <a:off x="2480733" y="1783326"/>
            <a:ext cx="7230534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pic>
        <p:nvPicPr>
          <p:cNvPr id="366" name="Object 6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0733" y="1783326"/>
            <a:ext cx="952274" cy="1270001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인모어 원두커피는 전자동, 반자동 머신기에 알맞게 배전도를 맞춰 로스팅…"/>
          <p:cNvSpPr txBox="1"/>
          <p:nvPr/>
        </p:nvSpPr>
        <p:spPr>
          <a:xfrm>
            <a:off x="4650707" y="1992507"/>
            <a:ext cx="4659585" cy="85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just">
              <a:lnSpc>
                <a:spcPct val="150000"/>
              </a:lnSpc>
              <a:defRPr sz="1200"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/>
              <a:t>오피스에 최적화 되어있는 </a:t>
            </a:r>
            <a:r>
              <a:rPr lang="ko-KR" altLang="en-US" dirty="0" err="1"/>
              <a:t>로스팅</a:t>
            </a:r>
            <a:r>
              <a:rPr lang="ko-KR" altLang="en-US" dirty="0"/>
              <a:t> </a:t>
            </a:r>
            <a:r>
              <a:rPr lang="ko-KR" altLang="en-US" dirty="0" err="1"/>
              <a:t>블랜딩</a:t>
            </a:r>
            <a:r>
              <a:rPr lang="ko-KR" altLang="en-US" dirty="0"/>
              <a:t> 커피를 제공합니다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전자동</a:t>
            </a:r>
            <a:r>
              <a:rPr lang="en-US" altLang="ko-KR" dirty="0"/>
              <a:t>,</a:t>
            </a:r>
            <a:r>
              <a:rPr lang="ko-KR" altLang="en-US" dirty="0"/>
              <a:t>반자동 </a:t>
            </a:r>
            <a:r>
              <a:rPr lang="ko-KR" altLang="en-US" dirty="0" err="1"/>
              <a:t>머신기</a:t>
            </a:r>
            <a:r>
              <a:rPr lang="ko-KR" altLang="en-US" dirty="0"/>
              <a:t> 둘 다 최상의 맛을 구현 </a:t>
            </a:r>
            <a:r>
              <a:rPr lang="ko-KR" altLang="en-US" dirty="0" err="1"/>
              <a:t>할수</a:t>
            </a:r>
            <a:r>
              <a:rPr lang="ko-KR" altLang="en-US" dirty="0"/>
              <a:t> 있습니다</a:t>
            </a:r>
            <a:r>
              <a:rPr lang="en-US" altLang="ko-KR" dirty="0"/>
              <a:t>.</a:t>
            </a:r>
          </a:p>
          <a:p>
            <a:pPr algn="just">
              <a:lnSpc>
                <a:spcPct val="120000"/>
              </a:lnSpc>
              <a:defRPr sz="1200">
                <a:latin typeface="Pretendard Light"/>
                <a:ea typeface="Pretendard Light"/>
                <a:cs typeface="Pretendard Light"/>
                <a:sym typeface="Pretendard Light"/>
              </a:defRPr>
            </a:pPr>
            <a:r>
              <a:rPr lang="ko-KR" altLang="en-US" dirty="0" err="1"/>
              <a:t>현대렌탈케어</a:t>
            </a:r>
            <a:r>
              <a:rPr lang="ko-KR" altLang="en-US" dirty="0"/>
              <a:t> 공식 커피 </a:t>
            </a:r>
            <a:r>
              <a:rPr lang="ko-KR" altLang="en-US" dirty="0" err="1"/>
              <a:t>블랜딩으로도</a:t>
            </a:r>
            <a:r>
              <a:rPr lang="ko-KR" altLang="en-US" dirty="0"/>
              <a:t> 등록 </a:t>
            </a:r>
            <a:r>
              <a:rPr lang="ko-KR" altLang="en-US" dirty="0" err="1"/>
              <a:t>되있습니다</a:t>
            </a:r>
            <a:r>
              <a:rPr lang="en-US" altLang="ko-KR" dirty="0"/>
              <a:t>.</a:t>
            </a:r>
            <a:endParaRPr dirty="0"/>
          </a:p>
        </p:txBody>
      </p:sp>
      <p:sp>
        <p:nvSpPr>
          <p:cNvPr id="368" name="인모어 원두커피"/>
          <p:cNvSpPr txBox="1"/>
          <p:nvPr/>
        </p:nvSpPr>
        <p:spPr>
          <a:xfrm>
            <a:off x="5565728" y="1514118"/>
            <a:ext cx="1060543" cy="240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1200">
                <a:solidFill>
                  <a:srgbClr val="535353"/>
                </a:solidFill>
                <a:latin typeface="Pretendard Medium"/>
                <a:ea typeface="Pretendard Medium"/>
                <a:cs typeface="Pretendard Medium"/>
                <a:sym typeface="Pretendard Medium"/>
              </a:defRPr>
            </a:lvl1pPr>
          </a:lstStyle>
          <a:p>
            <a:r>
              <a:t>인모어 원두커피</a:t>
            </a:r>
          </a:p>
        </p:txBody>
      </p:sp>
      <p:sp>
        <p:nvSpPr>
          <p:cNvPr id="369" name="01"/>
          <p:cNvSpPr txBox="1"/>
          <p:nvPr/>
        </p:nvSpPr>
        <p:spPr>
          <a:xfrm>
            <a:off x="2709020" y="3356927"/>
            <a:ext cx="1319418" cy="240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1200">
                <a:solidFill>
                  <a:srgbClr val="535353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rPr dirty="0"/>
              <a:t>01</a:t>
            </a:r>
          </a:p>
        </p:txBody>
      </p:sp>
      <p:sp>
        <p:nvSpPr>
          <p:cNvPr id="370" name="02"/>
          <p:cNvSpPr txBox="1"/>
          <p:nvPr/>
        </p:nvSpPr>
        <p:spPr>
          <a:xfrm>
            <a:off x="4586458" y="3356927"/>
            <a:ext cx="1319418" cy="240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1200">
                <a:solidFill>
                  <a:srgbClr val="535353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rPr dirty="0"/>
              <a:t>02</a:t>
            </a:r>
          </a:p>
        </p:txBody>
      </p:sp>
      <p:sp>
        <p:nvSpPr>
          <p:cNvPr id="372" name="04"/>
          <p:cNvSpPr txBox="1"/>
          <p:nvPr/>
        </p:nvSpPr>
        <p:spPr>
          <a:xfrm>
            <a:off x="6372759" y="3364164"/>
            <a:ext cx="1319417" cy="243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1200">
                <a:solidFill>
                  <a:srgbClr val="535353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rPr lang="en-US" altLang="ko-KR" dirty="0"/>
              <a:t>03</a:t>
            </a:r>
            <a:endParaRPr dirty="0"/>
          </a:p>
        </p:txBody>
      </p:sp>
      <p:sp>
        <p:nvSpPr>
          <p:cNvPr id="373" name="05"/>
          <p:cNvSpPr txBox="1"/>
          <p:nvPr/>
        </p:nvSpPr>
        <p:spPr>
          <a:xfrm>
            <a:off x="8159059" y="3372686"/>
            <a:ext cx="1319418" cy="243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lnSpc>
                <a:spcPct val="80000"/>
              </a:lnSpc>
              <a:defRPr sz="1200">
                <a:solidFill>
                  <a:srgbClr val="535353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r>
              <a:rPr dirty="0"/>
              <a:t>0</a:t>
            </a:r>
            <a:r>
              <a:rPr lang="en-US" altLang="ko-KR" dirty="0"/>
              <a:t>4</a:t>
            </a:r>
            <a:endParaRPr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2806C70-27D7-0C70-3F45-62C5A8D715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14" y="3661824"/>
            <a:ext cx="1740431" cy="24882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59972E7-2476-6794-BE1E-6F1955C3E2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838" y="3658284"/>
            <a:ext cx="1742907" cy="249181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96C8EC1-7A62-9DAC-E18D-EFD5EE8A7D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015" y="3658283"/>
            <a:ext cx="1742906" cy="249181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BBCB633-4933-6524-F752-8BA46DCA3C4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051" y="3648952"/>
            <a:ext cx="1749434" cy="250114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DE6004D-9E89-1F97-2CD8-85BF173D279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8175" y="1942076"/>
            <a:ext cx="1270001" cy="9525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289</Words>
  <Application>Microsoft Office PowerPoint</Application>
  <PresentationFormat>와이드스크린</PresentationFormat>
  <Paragraphs>79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5" baseType="lpstr">
      <vt:lpstr>Pretendard Bold</vt:lpstr>
      <vt:lpstr>맑은 고딕</vt:lpstr>
      <vt:lpstr>Arial</vt:lpstr>
      <vt:lpstr>Calibri</vt:lpstr>
      <vt:lpstr>Calibri Light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인모어</dc:creator>
  <cp:lastModifiedBy>모어 인</cp:lastModifiedBy>
  <cp:revision>10</cp:revision>
  <dcterms:modified xsi:type="dcterms:W3CDTF">2024-05-23T05:01:53Z</dcterms:modified>
</cp:coreProperties>
</file>