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7" r:id="rId1"/>
  </p:sldMasterIdLst>
  <p:sldIdLst>
    <p:sldId id="290" r:id="rId2"/>
    <p:sldId id="307" r:id="rId3"/>
    <p:sldId id="313" r:id="rId4"/>
    <p:sldId id="314" r:id="rId5"/>
    <p:sldId id="316" r:id="rId6"/>
    <p:sldId id="31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61738742-899B-4F44-B31B-6663CEAB41FE}">
          <p14:sldIdLst>
            <p14:sldId id="290"/>
            <p14:sldId id="307"/>
            <p14:sldId id="313"/>
            <p14:sldId id="314"/>
            <p14:sldId id="316"/>
            <p14:sldId id="31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373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75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246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287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31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93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974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31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418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809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633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161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3354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2"/>
          <p:cNvSpPr>
            <a:spLocks noGrp="1"/>
          </p:cNvSpPr>
          <p:nvPr>
            <p:ph type="title"/>
          </p:nvPr>
        </p:nvSpPr>
        <p:spPr>
          <a:xfrm>
            <a:off x="1336480" y="802054"/>
            <a:ext cx="8372296" cy="577061"/>
          </a:xfrm>
        </p:spPr>
        <p:txBody>
          <a:bodyPr>
            <a:normAutofit/>
          </a:bodyPr>
          <a:lstStyle/>
          <a:p>
            <a:pPr algn="l"/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택배 원두커피 종류 및 단가 </a:t>
            </a:r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(vat</a:t>
            </a:r>
            <a:r>
              <a: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포함</a:t>
            </a:r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1713" y="1379115"/>
            <a:ext cx="8208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rgbClr val="FFFF00"/>
                </a:solidFill>
              </a:rPr>
              <a:t>머신 임대 </a:t>
            </a:r>
            <a:r>
              <a:rPr lang="ko-KR" altLang="en-US" sz="1600" dirty="0" err="1">
                <a:solidFill>
                  <a:srgbClr val="FFFF00"/>
                </a:solidFill>
              </a:rPr>
              <a:t>수량및</a:t>
            </a:r>
            <a:r>
              <a:rPr lang="ko-KR" altLang="en-US" sz="1600" dirty="0">
                <a:solidFill>
                  <a:srgbClr val="FFFF00"/>
                </a:solidFill>
              </a:rPr>
              <a:t> 종류</a:t>
            </a:r>
            <a:r>
              <a:rPr lang="en-US" altLang="ko-KR" sz="1600" dirty="0">
                <a:solidFill>
                  <a:srgbClr val="FFFF00"/>
                </a:solidFill>
              </a:rPr>
              <a:t>, </a:t>
            </a:r>
            <a:r>
              <a:rPr lang="ko-KR" altLang="en-US" sz="1600" dirty="0">
                <a:solidFill>
                  <a:srgbClr val="FFFF00"/>
                </a:solidFill>
              </a:rPr>
              <a:t>인원수</a:t>
            </a:r>
            <a:r>
              <a:rPr lang="en-US" altLang="ko-KR" sz="1600" dirty="0">
                <a:solidFill>
                  <a:srgbClr val="FFFF00"/>
                </a:solidFill>
              </a:rPr>
              <a:t>, </a:t>
            </a:r>
            <a:r>
              <a:rPr lang="ko-KR" altLang="en-US" sz="1600" dirty="0">
                <a:solidFill>
                  <a:srgbClr val="FFFF00"/>
                </a:solidFill>
              </a:rPr>
              <a:t>관리주기에 따라 비용 상이합니다</a:t>
            </a:r>
            <a:r>
              <a:rPr lang="en-US" altLang="ko-KR" sz="1600" dirty="0">
                <a:solidFill>
                  <a:srgbClr val="FFFF00"/>
                </a:solidFill>
              </a:rPr>
              <a:t>.</a:t>
            </a:r>
            <a:br>
              <a:rPr lang="en-US" altLang="ko-KR" sz="1600" dirty="0">
                <a:solidFill>
                  <a:srgbClr val="FFFF00"/>
                </a:solidFill>
              </a:rPr>
            </a:br>
            <a:br>
              <a:rPr lang="en-US" altLang="ko-KR" sz="1600" dirty="0">
                <a:solidFill>
                  <a:srgbClr val="FFFF00"/>
                </a:solidFill>
              </a:rPr>
            </a:br>
            <a:r>
              <a:rPr lang="ko-KR" altLang="en-US" sz="1600" dirty="0">
                <a:solidFill>
                  <a:srgbClr val="FFFF00"/>
                </a:solidFill>
              </a:rPr>
              <a:t>커피 </a:t>
            </a:r>
            <a:r>
              <a:rPr lang="ko-KR" altLang="en-US" sz="1600" dirty="0">
                <a:solidFill>
                  <a:srgbClr val="FFFF00"/>
                </a:solidFill>
                <a:highlight>
                  <a:srgbClr val="FF0000"/>
                </a:highlight>
              </a:rPr>
              <a:t>단순 택배 배송 </a:t>
            </a:r>
            <a:r>
              <a:rPr lang="ko-KR" altLang="en-US" sz="1600" dirty="0">
                <a:solidFill>
                  <a:srgbClr val="FFFF00"/>
                </a:solidFill>
              </a:rPr>
              <a:t>단가  입니다</a:t>
            </a:r>
            <a:r>
              <a:rPr lang="en-US" altLang="ko-KR" sz="1600" dirty="0">
                <a:solidFill>
                  <a:srgbClr val="FFFF00"/>
                </a:solidFill>
              </a:rPr>
              <a:t>. </a:t>
            </a:r>
            <a:r>
              <a:rPr lang="ko-KR" altLang="en-US" sz="1600" dirty="0">
                <a:solidFill>
                  <a:srgbClr val="FFFF00"/>
                </a:solidFill>
              </a:rPr>
              <a:t>  </a:t>
            </a:r>
            <a:r>
              <a:rPr lang="ko-KR" altLang="en-US" sz="1600" dirty="0">
                <a:solidFill>
                  <a:srgbClr val="FFFF00"/>
                </a:solidFill>
                <a:highlight>
                  <a:srgbClr val="FF0000"/>
                </a:highlight>
              </a:rPr>
              <a:t>기본 </a:t>
            </a:r>
            <a:r>
              <a:rPr lang="en-US" altLang="ko-KR" sz="1600" dirty="0">
                <a:solidFill>
                  <a:srgbClr val="FFFF00"/>
                </a:solidFill>
                <a:highlight>
                  <a:srgbClr val="FF0000"/>
                </a:highlight>
              </a:rPr>
              <a:t>10kg </a:t>
            </a:r>
            <a:r>
              <a:rPr lang="ko-KR" altLang="en-US" sz="1600" dirty="0">
                <a:solidFill>
                  <a:srgbClr val="FFFF00"/>
                </a:solidFill>
                <a:highlight>
                  <a:srgbClr val="FF0000"/>
                </a:highlight>
              </a:rPr>
              <a:t>씩 발주 단가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1E9438E9-D2DF-09F0-D19E-FC4BD4BFF6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832209"/>
              </p:ext>
            </p:extLst>
          </p:nvPr>
        </p:nvGraphicFramePr>
        <p:xfrm>
          <a:off x="879746" y="2479015"/>
          <a:ext cx="10432508" cy="3950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9235">
                  <a:extLst>
                    <a:ext uri="{9D8B030D-6E8A-4147-A177-3AD203B41FA5}">
                      <a16:colId xmlns:a16="http://schemas.microsoft.com/office/drawing/2014/main" val="3050250382"/>
                    </a:ext>
                  </a:extLst>
                </a:gridCol>
                <a:gridCol w="2394893">
                  <a:extLst>
                    <a:ext uri="{9D8B030D-6E8A-4147-A177-3AD203B41FA5}">
                      <a16:colId xmlns:a16="http://schemas.microsoft.com/office/drawing/2014/main" val="2296117992"/>
                    </a:ext>
                  </a:extLst>
                </a:gridCol>
                <a:gridCol w="1432659">
                  <a:extLst>
                    <a:ext uri="{9D8B030D-6E8A-4147-A177-3AD203B41FA5}">
                      <a16:colId xmlns:a16="http://schemas.microsoft.com/office/drawing/2014/main" val="3024234408"/>
                    </a:ext>
                  </a:extLst>
                </a:gridCol>
                <a:gridCol w="1432659">
                  <a:extLst>
                    <a:ext uri="{9D8B030D-6E8A-4147-A177-3AD203B41FA5}">
                      <a16:colId xmlns:a16="http://schemas.microsoft.com/office/drawing/2014/main" val="3756203708"/>
                    </a:ext>
                  </a:extLst>
                </a:gridCol>
                <a:gridCol w="2459115">
                  <a:extLst>
                    <a:ext uri="{9D8B030D-6E8A-4147-A177-3AD203B41FA5}">
                      <a16:colId xmlns:a16="http://schemas.microsoft.com/office/drawing/2014/main" val="3497733649"/>
                    </a:ext>
                  </a:extLst>
                </a:gridCol>
                <a:gridCol w="1663947">
                  <a:extLst>
                    <a:ext uri="{9D8B030D-6E8A-4147-A177-3AD203B41FA5}">
                      <a16:colId xmlns:a16="http://schemas.microsoft.com/office/drawing/2014/main" val="4138769178"/>
                    </a:ext>
                  </a:extLst>
                </a:gridCol>
              </a:tblGrid>
              <a:tr h="52445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구 분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종 류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1kg(2</a:t>
                      </a:r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봉지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) 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500g(1</a:t>
                      </a:r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봉지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구 성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잔당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731733262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오리진알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22,000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11,000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과테말라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220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990242259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dirty="0"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1500" b="0" dirty="0" err="1">
                          <a:latin typeface="+mn-ea"/>
                          <a:ea typeface="+mn-ea"/>
                        </a:rPr>
                        <a:t>블로썸</a:t>
                      </a:r>
                      <a:br>
                        <a:rPr lang="en-US" altLang="ko-KR" sz="1500" b="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22,600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11,300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과테말라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 err="1">
                          <a:latin typeface="+mn-ea"/>
                          <a:ea typeface="+mn-ea"/>
                        </a:rPr>
                        <a:t>예가체프</a:t>
                      </a:r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226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863677257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3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 카카오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21,600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10,800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216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578022324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4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       레귤러 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로부스타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혼합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15,400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7,700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베트남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 외</a:t>
                      </a:r>
                      <a:endParaRPr lang="en-US" altLang="ko-KR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154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216546536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5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카펠라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혼합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21,600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10,800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과테말라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탄자니아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AA</a:t>
                      </a:r>
                      <a:br>
                        <a:rPr lang="en-US" altLang="ko-KR" sz="1300" dirty="0">
                          <a:latin typeface="+mn-ea"/>
                          <a:ea typeface="+mn-ea"/>
                        </a:rPr>
                      </a:b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베트남</a:t>
                      </a:r>
                      <a:endParaRPr lang="en-US" altLang="ko-KR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216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786805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50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457200" marR="0" lvl="0" indent="-45720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</a:pPr>
            <a:r>
              <a:rPr kumimoji="0" lang="ko-KR" altLang="en-US" sz="19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오리진알</a:t>
            </a:r>
            <a:endParaRPr kumimoji="0" lang="en-US" altLang="ko-KR" sz="19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ko-KR" altLang="en-US" sz="19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endParaRPr kumimoji="0" lang="ko-KR" altLang="ko-KR" sz="19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br>
              <a:rPr kumimoji="0" lang="en-US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 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ko-KR" altLang="en-US" sz="18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18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18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18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%)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kumimoji="0" lang="ko-KR" altLang="ko-KR" sz="19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콜롬비아,브라질,</a:t>
            </a:r>
            <a:r>
              <a:rPr lang="ko-KR" altLang="en-US" sz="1900" cap="none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과테말라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endParaRPr kumimoji="0" lang="en-US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산미:★☆☆☆☆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19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스모크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중후함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부드러움:★★★☆☆</a:t>
            </a:r>
            <a:endParaRPr kumimoji="0" lang="ko-KR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F0CE6FC-75F3-6AC5-FC94-BC63B789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151" y="1065862"/>
            <a:ext cx="3313165" cy="473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378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800988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2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lang="ko-KR" altLang="en-US" sz="2000" b="1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블로썸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en-US" sz="20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블랜드</a:t>
            </a:r>
            <a:b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%)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콜롬비아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브라질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endParaRPr lang="en-US" altLang="ko-KR" sz="2000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    </a:t>
            </a:r>
            <a:r>
              <a:rPr lang="ko-KR" altLang="en-US" sz="2000" b="0" i="0" u="none" strike="noStrike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예가체프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과테말라</a:t>
            </a:r>
            <a:b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endParaRPr lang="en-US" altLang="ko-KR" sz="2000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산미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:★★☆☆☆</a:t>
            </a: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부드러움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 err="1">
                <a:solidFill>
                  <a:srgbClr val="FFFFFF"/>
                </a:solidFill>
                <a:latin typeface="Roboto" panose="02000000000000000000" pitchFamily="2" charset="0"/>
              </a:rPr>
              <a:t>아로마향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ko-KR" altLang="en-US" sz="2000" dirty="0" err="1">
                <a:solidFill>
                  <a:srgbClr val="FFFFFF"/>
                </a:solidFill>
                <a:latin typeface="맑은 고딕" panose="020B0503020000020004" pitchFamily="50" charset="-127"/>
              </a:rPr>
              <a:t>발란스</a:t>
            </a:r>
            <a:r>
              <a:rPr lang="ko-KR" altLang="en-US" sz="2000" dirty="0">
                <a:solidFill>
                  <a:srgbClr val="FFFFFF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000" dirty="0">
                <a:solidFill>
                  <a:srgbClr val="FFFFFF"/>
                </a:solidFill>
                <a:latin typeface="맑은 고딕" panose="020B0503020000020004" pitchFamily="50" charset="-127"/>
              </a:rPr>
              <a:t>: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★★★★★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16DAF72-E87B-9AFD-3045-492853A5F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1" y="1083753"/>
            <a:ext cx="3345554" cy="478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38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콩, 야채, 덮여있는, 여러개이(가) 표시된 사진&#10;&#10;자동 생성된 설명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16006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27" y="1065862"/>
            <a:ext cx="3313238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81354" y="1065862"/>
            <a:ext cx="6897895" cy="4726276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3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카카오 </a:t>
            </a:r>
            <a:r>
              <a:rPr kumimoji="0" lang="ko-KR" altLang="en-US" sz="20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블랜드</a:t>
            </a:r>
            <a:b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%)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콜롬비아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브라질</a:t>
            </a:r>
            <a:b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endParaRPr lang="en-US" altLang="ko-KR" sz="2000" b="0" i="0" u="none" strike="noStrike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n-US" altLang="ko-KR" sz="2000" b="0" i="0" u="none" strike="noStrike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 산미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:★☆☆☆☆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스모크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넛츠향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중후함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1844474-FCE4-E92E-6BA8-82631B9E8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078" y="1065863"/>
            <a:ext cx="3305204" cy="472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185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4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lang="ko-KR" altLang="en-US" sz="2000" b="1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레귤러</a:t>
            </a:r>
            <a:endParaRPr lang="en-US" altLang="ko-KR" sz="2000" b="1" cap="none" dirty="0">
              <a:solidFill>
                <a:srgbClr val="FFFFFF"/>
              </a:solidFill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로부스타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, 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)</a:t>
            </a: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lang="ko-KR" alt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베트남 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미얀마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,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브라질</a:t>
            </a:r>
            <a:endParaRPr lang="en-US" altLang="ko-KR" sz="20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구수함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cap="none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스모크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중후함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D503D4B-B78E-A874-CF98-1236CFD7A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153" y="1065861"/>
            <a:ext cx="3313164" cy="473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03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ko-KR" sz="2000" b="1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5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lang="ko-KR" altLang="en-US" sz="2000" b="1" cap="none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카펠라</a:t>
            </a:r>
            <a:endParaRPr lang="en-US" altLang="ko-KR" sz="2000" b="1" cap="none" dirty="0">
              <a:solidFill>
                <a:srgbClr val="FFFFFF"/>
              </a:solidFill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로부스타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, 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)</a:t>
            </a: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kumimoji="0" lang="ko-KR" altLang="en-US" sz="200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latin typeface="Roboto" panose="02000000000000000000" pitchFamily="2" charset="0"/>
                <a:ea typeface="var( --e-global-typography-text-font-family )"/>
              </a:rPr>
              <a:t>브라질</a:t>
            </a:r>
            <a:r>
              <a:rPr lang="ko-KR" alt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과테말라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,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탄자니아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, 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베트남</a:t>
            </a:r>
            <a:endParaRPr lang="en-US" altLang="ko-KR" sz="20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산미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</a:t>
            </a:r>
            <a:r>
              <a:rPr kumimoji="0" lang="ko-KR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anose="020B0503020000020004" pitchFamily="50" charset="-127"/>
                <a:ea typeface="var( --e-global-typography-text-font-family )"/>
                <a:cs typeface="+mn-cs"/>
              </a:rPr>
              <a:t>☆☆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부드러움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중후함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고소함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★★★☆☆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D503D4B-B78E-A874-CF98-1236CFD7AA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46153" y="1065861"/>
            <a:ext cx="3313163" cy="473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09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2485</TotalTime>
  <Words>368</Words>
  <Application>Microsoft Office PowerPoint</Application>
  <PresentationFormat>와이드스크린</PresentationFormat>
  <Paragraphs>97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HY울릉도M</vt:lpstr>
      <vt:lpstr>맑은 고딕</vt:lpstr>
      <vt:lpstr>Arial</vt:lpstr>
      <vt:lpstr>Calibri</vt:lpstr>
      <vt:lpstr>Calibri Light</vt:lpstr>
      <vt:lpstr>Roboto</vt:lpstr>
      <vt:lpstr>Office 테마</vt:lpstr>
      <vt:lpstr>- 택배 원두커피 종류 및 단가 (vat포함)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DOCTOR SCALE</dc:title>
  <dc:creator>wow</dc:creator>
  <cp:lastModifiedBy>모어 인</cp:lastModifiedBy>
  <cp:revision>220</cp:revision>
  <dcterms:created xsi:type="dcterms:W3CDTF">2018-12-06T10:50:24Z</dcterms:created>
  <dcterms:modified xsi:type="dcterms:W3CDTF">2024-09-23T04:05:54Z</dcterms:modified>
</cp:coreProperties>
</file>